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sldIdLst>
    <p:sldId id="256" r:id="rId2"/>
    <p:sldId id="286" r:id="rId3"/>
    <p:sldId id="293" r:id="rId4"/>
    <p:sldId id="296" r:id="rId5"/>
    <p:sldId id="297" r:id="rId6"/>
    <p:sldId id="259" r:id="rId7"/>
    <p:sldId id="295" r:id="rId8"/>
    <p:sldId id="260" r:id="rId9"/>
    <p:sldId id="294" r:id="rId10"/>
    <p:sldId id="261" r:id="rId11"/>
    <p:sldId id="262" r:id="rId12"/>
    <p:sldId id="263" r:id="rId13"/>
    <p:sldId id="264" r:id="rId14"/>
    <p:sldId id="288" r:id="rId15"/>
    <p:sldId id="265" r:id="rId16"/>
    <p:sldId id="257" r:id="rId17"/>
    <p:sldId id="279" r:id="rId18"/>
    <p:sldId id="280" r:id="rId19"/>
    <p:sldId id="289" r:id="rId20"/>
    <p:sldId id="282" r:id="rId21"/>
    <p:sldId id="291" r:id="rId22"/>
    <p:sldId id="270" r:id="rId23"/>
    <p:sldId id="290" r:id="rId24"/>
    <p:sldId id="273" r:id="rId25"/>
    <p:sldId id="287" r:id="rId26"/>
    <p:sldId id="274" r:id="rId27"/>
    <p:sldId id="281" r:id="rId28"/>
    <p:sldId id="298" r:id="rId29"/>
  </p:sldIdLst>
  <p:sldSz cx="7704138" cy="10836275"/>
  <p:notesSz cx="6858000" cy="9144000"/>
  <p:embeddedFontLst>
    <p:embeddedFont>
      <p:font typeface="Bronn Rust Light" pitchFamily="50" charset="-52"/>
      <p:regular r:id="rId30"/>
    </p:embeddedFont>
    <p:embeddedFont>
      <p:font typeface="Calibri Light" pitchFamily="34" charset="0"/>
      <p:regular r:id="rId31"/>
      <p:italic r:id="rId32"/>
    </p:embeddedFont>
    <p:embeddedFont>
      <p:font typeface="Intro Head B Base" pitchFamily="50" charset="-52"/>
      <p:regular r:id="rId33"/>
    </p:embeddedFont>
    <p:embeddedFont>
      <p:font typeface="Calibri" pitchFamily="34" charset="0"/>
      <p:regular r:id="rId34"/>
      <p:bold r:id="rId35"/>
      <p:italic r:id="rId36"/>
      <p:boldItalic r:id="rId37"/>
    </p:embeddedFont>
    <p:embeddedFont>
      <p:font typeface="Intro Head L Base" charset="-52"/>
      <p:regular r:id="rId38"/>
    </p:embeddedFont>
    <p:embeddedFont>
      <p:font typeface="Bronn Rust" charset="-52"/>
      <p:regular r:id="rId39"/>
    </p:embeddedFont>
  </p:embeddedFontLst>
  <p:defaultTextStyle>
    <a:defPPr>
      <a:defRPr lang="ru-RU"/>
    </a:defPPr>
    <a:lvl1pPr marL="0" algn="l" defTabSz="928848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1pPr>
    <a:lvl2pPr marL="464424" algn="l" defTabSz="928848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2pPr>
    <a:lvl3pPr marL="928848" algn="l" defTabSz="928848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3pPr>
    <a:lvl4pPr marL="1393271" algn="l" defTabSz="928848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4pPr>
    <a:lvl5pPr marL="1857695" algn="l" defTabSz="928848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5pPr>
    <a:lvl6pPr marL="2322119" algn="l" defTabSz="928848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6pPr>
    <a:lvl7pPr marL="2786543" algn="l" defTabSz="928848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7pPr>
    <a:lvl8pPr marL="3250966" algn="l" defTabSz="928848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8pPr>
    <a:lvl9pPr marL="3715390" algn="l" defTabSz="928848" rtl="0" eaLnBrk="1" latinLnBrk="0" hangingPunct="1">
      <a:defRPr sz="1828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C718891E-CCF2-4D2A-8A95-0D369F007FD1}">
          <p14:sldIdLst>
            <p14:sldId id="256"/>
            <p14:sldId id="286"/>
            <p14:sldId id="293"/>
            <p14:sldId id="296"/>
            <p14:sldId id="297"/>
            <p14:sldId id="259"/>
            <p14:sldId id="295"/>
            <p14:sldId id="260"/>
            <p14:sldId id="294"/>
            <p14:sldId id="261"/>
            <p14:sldId id="262"/>
            <p14:sldId id="263"/>
            <p14:sldId id="264"/>
            <p14:sldId id="288"/>
            <p14:sldId id="265"/>
            <p14:sldId id="257"/>
            <p14:sldId id="279"/>
            <p14:sldId id="280"/>
            <p14:sldId id="289"/>
            <p14:sldId id="282"/>
            <p14:sldId id="291"/>
            <p14:sldId id="270"/>
            <p14:sldId id="290"/>
            <p14:sldId id="273"/>
            <p14:sldId id="287"/>
            <p14:sldId id="274"/>
            <p14:sldId id="281"/>
            <p14:sldId id="298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3413">
          <p15:clr>
            <a:srgbClr val="A4A3A4"/>
          </p15:clr>
        </p15:guide>
        <p15:guide id="2" pos="242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4282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330" autoAdjust="0"/>
    <p:restoredTop sz="93316" autoAdjust="0"/>
  </p:normalViewPr>
  <p:slideViewPr>
    <p:cSldViewPr snapToGrid="0">
      <p:cViewPr>
        <p:scale>
          <a:sx n="40" d="100"/>
          <a:sy n="40" d="100"/>
        </p:scale>
        <p:origin x="-2288" y="-184"/>
      </p:cViewPr>
      <p:guideLst>
        <p:guide orient="horz" pos="3413"/>
        <p:guide pos="2426"/>
      </p:guideLst>
    </p:cSldViewPr>
  </p:slideViewPr>
  <p:outlineViewPr>
    <p:cViewPr>
      <p:scale>
        <a:sx n="33" d="100"/>
        <a:sy n="33" d="100"/>
      </p:scale>
      <p:origin x="0" y="25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7811" y="1773437"/>
            <a:ext cx="6548517" cy="3772629"/>
          </a:xfrm>
        </p:spPr>
        <p:txBody>
          <a:bodyPr anchor="b"/>
          <a:lstStyle>
            <a:lvl1pPr algn="ctr">
              <a:defRPr sz="505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63017" y="5691554"/>
            <a:ext cx="5778104" cy="2616257"/>
          </a:xfrm>
        </p:spPr>
        <p:txBody>
          <a:bodyPr/>
          <a:lstStyle>
            <a:lvl1pPr marL="0" indent="0" algn="ctr">
              <a:buNone/>
              <a:defRPr sz="2022"/>
            </a:lvl1pPr>
            <a:lvl2pPr marL="385191" indent="0" algn="ctr">
              <a:buNone/>
              <a:defRPr sz="1685"/>
            </a:lvl2pPr>
            <a:lvl3pPr marL="770382" indent="0" algn="ctr">
              <a:buNone/>
              <a:defRPr sz="1517"/>
            </a:lvl3pPr>
            <a:lvl4pPr marL="1155573" indent="0" algn="ctr">
              <a:buNone/>
              <a:defRPr sz="1348"/>
            </a:lvl4pPr>
            <a:lvl5pPr marL="1540764" indent="0" algn="ctr">
              <a:buNone/>
              <a:defRPr sz="1348"/>
            </a:lvl5pPr>
            <a:lvl6pPr marL="1925955" indent="0" algn="ctr">
              <a:buNone/>
              <a:defRPr sz="1348"/>
            </a:lvl6pPr>
            <a:lvl7pPr marL="2311146" indent="0" algn="ctr">
              <a:buNone/>
              <a:defRPr sz="1348"/>
            </a:lvl7pPr>
            <a:lvl8pPr marL="2696337" indent="0" algn="ctr">
              <a:buNone/>
              <a:defRPr sz="1348"/>
            </a:lvl8pPr>
            <a:lvl9pPr marL="3081528" indent="0" algn="ctr">
              <a:buNone/>
              <a:defRPr sz="1348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485866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097360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513274" y="576931"/>
            <a:ext cx="1661205" cy="9183242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29660" y="576931"/>
            <a:ext cx="4887313" cy="9183242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70745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76450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5647" y="2701547"/>
            <a:ext cx="6644819" cy="4507589"/>
          </a:xfrm>
        </p:spPr>
        <p:txBody>
          <a:bodyPr anchor="b"/>
          <a:lstStyle>
            <a:lvl1pPr>
              <a:defRPr sz="5055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5647" y="7251779"/>
            <a:ext cx="6644819" cy="2370434"/>
          </a:xfrm>
        </p:spPr>
        <p:txBody>
          <a:bodyPr/>
          <a:lstStyle>
            <a:lvl1pPr marL="0" indent="0">
              <a:buNone/>
              <a:defRPr sz="2022">
                <a:solidFill>
                  <a:schemeClr val="tx1"/>
                </a:solidFill>
              </a:defRPr>
            </a:lvl1pPr>
            <a:lvl2pPr marL="385191" indent="0">
              <a:buNone/>
              <a:defRPr sz="1685">
                <a:solidFill>
                  <a:schemeClr val="tx1">
                    <a:tint val="75000"/>
                  </a:schemeClr>
                </a:solidFill>
              </a:defRPr>
            </a:lvl2pPr>
            <a:lvl3pPr marL="770382" indent="0">
              <a:buNone/>
              <a:defRPr sz="1517">
                <a:solidFill>
                  <a:schemeClr val="tx1">
                    <a:tint val="75000"/>
                  </a:schemeClr>
                </a:solidFill>
              </a:defRPr>
            </a:lvl3pPr>
            <a:lvl4pPr marL="1155573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4pPr>
            <a:lvl5pPr marL="1540764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5pPr>
            <a:lvl6pPr marL="1925955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6pPr>
            <a:lvl7pPr marL="2311146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7pPr>
            <a:lvl8pPr marL="2696337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8pPr>
            <a:lvl9pPr marL="3081528" indent="0">
              <a:buNone/>
              <a:defRPr sz="1348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34051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29659" y="2884657"/>
            <a:ext cx="3274259" cy="6875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900220" y="2884657"/>
            <a:ext cx="3274259" cy="687551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56349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663" y="576934"/>
            <a:ext cx="6644819" cy="209451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664" y="2656393"/>
            <a:ext cx="3259211" cy="1301857"/>
          </a:xfrm>
        </p:spPr>
        <p:txBody>
          <a:bodyPr anchor="b"/>
          <a:lstStyle>
            <a:lvl1pPr marL="0" indent="0">
              <a:buNone/>
              <a:defRPr sz="2022" b="1"/>
            </a:lvl1pPr>
            <a:lvl2pPr marL="385191" indent="0">
              <a:buNone/>
              <a:defRPr sz="1685" b="1"/>
            </a:lvl2pPr>
            <a:lvl3pPr marL="770382" indent="0">
              <a:buNone/>
              <a:defRPr sz="1517" b="1"/>
            </a:lvl3pPr>
            <a:lvl4pPr marL="1155573" indent="0">
              <a:buNone/>
              <a:defRPr sz="1348" b="1"/>
            </a:lvl4pPr>
            <a:lvl5pPr marL="1540764" indent="0">
              <a:buNone/>
              <a:defRPr sz="1348" b="1"/>
            </a:lvl5pPr>
            <a:lvl6pPr marL="1925955" indent="0">
              <a:buNone/>
              <a:defRPr sz="1348" b="1"/>
            </a:lvl6pPr>
            <a:lvl7pPr marL="2311146" indent="0">
              <a:buNone/>
              <a:defRPr sz="1348" b="1"/>
            </a:lvl7pPr>
            <a:lvl8pPr marL="2696337" indent="0">
              <a:buNone/>
              <a:defRPr sz="1348" b="1"/>
            </a:lvl8pPr>
            <a:lvl9pPr marL="3081528" indent="0">
              <a:buNone/>
              <a:defRPr sz="134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0664" y="3958251"/>
            <a:ext cx="3259211" cy="58219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900220" y="2656393"/>
            <a:ext cx="3275262" cy="1301857"/>
          </a:xfrm>
        </p:spPr>
        <p:txBody>
          <a:bodyPr anchor="b"/>
          <a:lstStyle>
            <a:lvl1pPr marL="0" indent="0">
              <a:buNone/>
              <a:defRPr sz="2022" b="1"/>
            </a:lvl1pPr>
            <a:lvl2pPr marL="385191" indent="0">
              <a:buNone/>
              <a:defRPr sz="1685" b="1"/>
            </a:lvl2pPr>
            <a:lvl3pPr marL="770382" indent="0">
              <a:buNone/>
              <a:defRPr sz="1517" b="1"/>
            </a:lvl3pPr>
            <a:lvl4pPr marL="1155573" indent="0">
              <a:buNone/>
              <a:defRPr sz="1348" b="1"/>
            </a:lvl4pPr>
            <a:lvl5pPr marL="1540764" indent="0">
              <a:buNone/>
              <a:defRPr sz="1348" b="1"/>
            </a:lvl5pPr>
            <a:lvl6pPr marL="1925955" indent="0">
              <a:buNone/>
              <a:defRPr sz="1348" b="1"/>
            </a:lvl6pPr>
            <a:lvl7pPr marL="2311146" indent="0">
              <a:buNone/>
              <a:defRPr sz="1348" b="1"/>
            </a:lvl7pPr>
            <a:lvl8pPr marL="2696337" indent="0">
              <a:buNone/>
              <a:defRPr sz="1348" b="1"/>
            </a:lvl8pPr>
            <a:lvl9pPr marL="3081528" indent="0">
              <a:buNone/>
              <a:defRPr sz="1348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900220" y="3958251"/>
            <a:ext cx="3275262" cy="582199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058803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3935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7623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663" y="722418"/>
            <a:ext cx="2484785" cy="2528464"/>
          </a:xfrm>
        </p:spPr>
        <p:txBody>
          <a:bodyPr anchor="b"/>
          <a:lstStyle>
            <a:lvl1pPr>
              <a:defRPr sz="269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75262" y="1560225"/>
            <a:ext cx="3900220" cy="7700779"/>
          </a:xfrm>
        </p:spPr>
        <p:txBody>
          <a:bodyPr/>
          <a:lstStyle>
            <a:lvl1pPr>
              <a:defRPr sz="2696"/>
            </a:lvl1pPr>
            <a:lvl2pPr>
              <a:defRPr sz="2359"/>
            </a:lvl2pPr>
            <a:lvl3pPr>
              <a:defRPr sz="2022"/>
            </a:lvl3pPr>
            <a:lvl4pPr>
              <a:defRPr sz="1685"/>
            </a:lvl4pPr>
            <a:lvl5pPr>
              <a:defRPr sz="1685"/>
            </a:lvl5pPr>
            <a:lvl6pPr>
              <a:defRPr sz="1685"/>
            </a:lvl6pPr>
            <a:lvl7pPr>
              <a:defRPr sz="1685"/>
            </a:lvl7pPr>
            <a:lvl8pPr>
              <a:defRPr sz="1685"/>
            </a:lvl8pPr>
            <a:lvl9pPr>
              <a:defRPr sz="1685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663" y="3250882"/>
            <a:ext cx="2484785" cy="6022662"/>
          </a:xfrm>
        </p:spPr>
        <p:txBody>
          <a:bodyPr/>
          <a:lstStyle>
            <a:lvl1pPr marL="0" indent="0">
              <a:buNone/>
              <a:defRPr sz="1348"/>
            </a:lvl1pPr>
            <a:lvl2pPr marL="385191" indent="0">
              <a:buNone/>
              <a:defRPr sz="1180"/>
            </a:lvl2pPr>
            <a:lvl3pPr marL="770382" indent="0">
              <a:buNone/>
              <a:defRPr sz="1011"/>
            </a:lvl3pPr>
            <a:lvl4pPr marL="1155573" indent="0">
              <a:buNone/>
              <a:defRPr sz="843"/>
            </a:lvl4pPr>
            <a:lvl5pPr marL="1540764" indent="0">
              <a:buNone/>
              <a:defRPr sz="843"/>
            </a:lvl5pPr>
            <a:lvl6pPr marL="1925955" indent="0">
              <a:buNone/>
              <a:defRPr sz="843"/>
            </a:lvl6pPr>
            <a:lvl7pPr marL="2311146" indent="0">
              <a:buNone/>
              <a:defRPr sz="843"/>
            </a:lvl7pPr>
            <a:lvl8pPr marL="2696337" indent="0">
              <a:buNone/>
              <a:defRPr sz="843"/>
            </a:lvl8pPr>
            <a:lvl9pPr marL="3081528" indent="0">
              <a:buNone/>
              <a:defRPr sz="8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04547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663" y="722418"/>
            <a:ext cx="2484785" cy="2528464"/>
          </a:xfrm>
        </p:spPr>
        <p:txBody>
          <a:bodyPr anchor="b"/>
          <a:lstStyle>
            <a:lvl1pPr>
              <a:defRPr sz="2696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275262" y="1560225"/>
            <a:ext cx="3900220" cy="7700779"/>
          </a:xfrm>
        </p:spPr>
        <p:txBody>
          <a:bodyPr anchor="t"/>
          <a:lstStyle>
            <a:lvl1pPr marL="0" indent="0">
              <a:buNone/>
              <a:defRPr sz="2696"/>
            </a:lvl1pPr>
            <a:lvl2pPr marL="385191" indent="0">
              <a:buNone/>
              <a:defRPr sz="2359"/>
            </a:lvl2pPr>
            <a:lvl3pPr marL="770382" indent="0">
              <a:buNone/>
              <a:defRPr sz="2022"/>
            </a:lvl3pPr>
            <a:lvl4pPr marL="1155573" indent="0">
              <a:buNone/>
              <a:defRPr sz="1685"/>
            </a:lvl4pPr>
            <a:lvl5pPr marL="1540764" indent="0">
              <a:buNone/>
              <a:defRPr sz="1685"/>
            </a:lvl5pPr>
            <a:lvl6pPr marL="1925955" indent="0">
              <a:buNone/>
              <a:defRPr sz="1685"/>
            </a:lvl6pPr>
            <a:lvl7pPr marL="2311146" indent="0">
              <a:buNone/>
              <a:defRPr sz="1685"/>
            </a:lvl7pPr>
            <a:lvl8pPr marL="2696337" indent="0">
              <a:buNone/>
              <a:defRPr sz="1685"/>
            </a:lvl8pPr>
            <a:lvl9pPr marL="3081528" indent="0">
              <a:buNone/>
              <a:defRPr sz="1685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0663" y="3250882"/>
            <a:ext cx="2484785" cy="6022662"/>
          </a:xfrm>
        </p:spPr>
        <p:txBody>
          <a:bodyPr/>
          <a:lstStyle>
            <a:lvl1pPr marL="0" indent="0">
              <a:buNone/>
              <a:defRPr sz="1348"/>
            </a:lvl1pPr>
            <a:lvl2pPr marL="385191" indent="0">
              <a:buNone/>
              <a:defRPr sz="1180"/>
            </a:lvl2pPr>
            <a:lvl3pPr marL="770382" indent="0">
              <a:buNone/>
              <a:defRPr sz="1011"/>
            </a:lvl3pPr>
            <a:lvl4pPr marL="1155573" indent="0">
              <a:buNone/>
              <a:defRPr sz="843"/>
            </a:lvl4pPr>
            <a:lvl5pPr marL="1540764" indent="0">
              <a:buNone/>
              <a:defRPr sz="843"/>
            </a:lvl5pPr>
            <a:lvl6pPr marL="1925955" indent="0">
              <a:buNone/>
              <a:defRPr sz="843"/>
            </a:lvl6pPr>
            <a:lvl7pPr marL="2311146" indent="0">
              <a:buNone/>
              <a:defRPr sz="843"/>
            </a:lvl7pPr>
            <a:lvl8pPr marL="2696337" indent="0">
              <a:buNone/>
              <a:defRPr sz="843"/>
            </a:lvl8pPr>
            <a:lvl9pPr marL="3081528" indent="0">
              <a:buNone/>
              <a:defRPr sz="843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345226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29660" y="576934"/>
            <a:ext cx="6644819" cy="209451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29660" y="2884657"/>
            <a:ext cx="6644819" cy="687551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29660" y="10043624"/>
            <a:ext cx="1733431" cy="5769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E3DD9-6FDD-41B4-8D5B-CAF75A3A8A5A}" type="datetimeFigureOut">
              <a:rPr lang="ru-RU" smtClean="0"/>
              <a:t>21.03.2024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51996" y="10043624"/>
            <a:ext cx="2600147" cy="5769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441047" y="10043624"/>
            <a:ext cx="1733431" cy="57693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11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64DC7C-286C-4954-8C0B-09D069E6219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26590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770382" rtl="0" eaLnBrk="1" latinLnBrk="0" hangingPunct="1">
        <a:lnSpc>
          <a:spcPct val="90000"/>
        </a:lnSpc>
        <a:spcBef>
          <a:spcPct val="0"/>
        </a:spcBef>
        <a:buNone/>
        <a:defRPr sz="370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92596" indent="-192596" algn="l" defTabSz="770382" rtl="0" eaLnBrk="1" latinLnBrk="0" hangingPunct="1">
        <a:lnSpc>
          <a:spcPct val="90000"/>
        </a:lnSpc>
        <a:spcBef>
          <a:spcPts val="843"/>
        </a:spcBef>
        <a:buFont typeface="Arial" panose="020B0604020202020204" pitchFamily="34" charset="0"/>
        <a:buChar char="•"/>
        <a:defRPr sz="2359" kern="1200">
          <a:solidFill>
            <a:schemeClr val="tx1"/>
          </a:solidFill>
          <a:latin typeface="+mn-lt"/>
          <a:ea typeface="+mn-ea"/>
          <a:cs typeface="+mn-cs"/>
        </a:defRPr>
      </a:lvl1pPr>
      <a:lvl2pPr marL="577787" indent="-192596" algn="l" defTabSz="770382" rtl="0" eaLnBrk="1" latinLnBrk="0" hangingPunct="1">
        <a:lnSpc>
          <a:spcPct val="90000"/>
        </a:lnSpc>
        <a:spcBef>
          <a:spcPts val="421"/>
        </a:spcBef>
        <a:buFont typeface="Arial" panose="020B0604020202020204" pitchFamily="34" charset="0"/>
        <a:buChar char="•"/>
        <a:defRPr sz="2022" kern="1200">
          <a:solidFill>
            <a:schemeClr val="tx1"/>
          </a:solidFill>
          <a:latin typeface="+mn-lt"/>
          <a:ea typeface="+mn-ea"/>
          <a:cs typeface="+mn-cs"/>
        </a:defRPr>
      </a:lvl2pPr>
      <a:lvl3pPr marL="962978" indent="-192596" algn="l" defTabSz="770382" rtl="0" eaLnBrk="1" latinLnBrk="0" hangingPunct="1">
        <a:lnSpc>
          <a:spcPct val="90000"/>
        </a:lnSpc>
        <a:spcBef>
          <a:spcPts val="421"/>
        </a:spcBef>
        <a:buFont typeface="Arial" panose="020B0604020202020204" pitchFamily="34" charset="0"/>
        <a:buChar char="•"/>
        <a:defRPr sz="1685" kern="1200">
          <a:solidFill>
            <a:schemeClr val="tx1"/>
          </a:solidFill>
          <a:latin typeface="+mn-lt"/>
          <a:ea typeface="+mn-ea"/>
          <a:cs typeface="+mn-cs"/>
        </a:defRPr>
      </a:lvl3pPr>
      <a:lvl4pPr marL="1348169" indent="-192596" algn="l" defTabSz="770382" rtl="0" eaLnBrk="1" latinLnBrk="0" hangingPunct="1">
        <a:lnSpc>
          <a:spcPct val="90000"/>
        </a:lnSpc>
        <a:spcBef>
          <a:spcPts val="421"/>
        </a:spcBef>
        <a:buFont typeface="Arial" panose="020B0604020202020204" pitchFamily="34" charset="0"/>
        <a:buChar char="•"/>
        <a:defRPr sz="1517" kern="1200">
          <a:solidFill>
            <a:schemeClr val="tx1"/>
          </a:solidFill>
          <a:latin typeface="+mn-lt"/>
          <a:ea typeface="+mn-ea"/>
          <a:cs typeface="+mn-cs"/>
        </a:defRPr>
      </a:lvl4pPr>
      <a:lvl5pPr marL="1733360" indent="-192596" algn="l" defTabSz="770382" rtl="0" eaLnBrk="1" latinLnBrk="0" hangingPunct="1">
        <a:lnSpc>
          <a:spcPct val="90000"/>
        </a:lnSpc>
        <a:spcBef>
          <a:spcPts val="421"/>
        </a:spcBef>
        <a:buFont typeface="Arial" panose="020B0604020202020204" pitchFamily="34" charset="0"/>
        <a:buChar char="•"/>
        <a:defRPr sz="1517" kern="1200">
          <a:solidFill>
            <a:schemeClr val="tx1"/>
          </a:solidFill>
          <a:latin typeface="+mn-lt"/>
          <a:ea typeface="+mn-ea"/>
          <a:cs typeface="+mn-cs"/>
        </a:defRPr>
      </a:lvl5pPr>
      <a:lvl6pPr marL="2118551" indent="-192596" algn="l" defTabSz="770382" rtl="0" eaLnBrk="1" latinLnBrk="0" hangingPunct="1">
        <a:lnSpc>
          <a:spcPct val="90000"/>
        </a:lnSpc>
        <a:spcBef>
          <a:spcPts val="421"/>
        </a:spcBef>
        <a:buFont typeface="Arial" panose="020B0604020202020204" pitchFamily="34" charset="0"/>
        <a:buChar char="•"/>
        <a:defRPr sz="1517" kern="1200">
          <a:solidFill>
            <a:schemeClr val="tx1"/>
          </a:solidFill>
          <a:latin typeface="+mn-lt"/>
          <a:ea typeface="+mn-ea"/>
          <a:cs typeface="+mn-cs"/>
        </a:defRPr>
      </a:lvl6pPr>
      <a:lvl7pPr marL="2503742" indent="-192596" algn="l" defTabSz="770382" rtl="0" eaLnBrk="1" latinLnBrk="0" hangingPunct="1">
        <a:lnSpc>
          <a:spcPct val="90000"/>
        </a:lnSpc>
        <a:spcBef>
          <a:spcPts val="421"/>
        </a:spcBef>
        <a:buFont typeface="Arial" panose="020B0604020202020204" pitchFamily="34" charset="0"/>
        <a:buChar char="•"/>
        <a:defRPr sz="1517" kern="1200">
          <a:solidFill>
            <a:schemeClr val="tx1"/>
          </a:solidFill>
          <a:latin typeface="+mn-lt"/>
          <a:ea typeface="+mn-ea"/>
          <a:cs typeface="+mn-cs"/>
        </a:defRPr>
      </a:lvl7pPr>
      <a:lvl8pPr marL="2888933" indent="-192596" algn="l" defTabSz="770382" rtl="0" eaLnBrk="1" latinLnBrk="0" hangingPunct="1">
        <a:lnSpc>
          <a:spcPct val="90000"/>
        </a:lnSpc>
        <a:spcBef>
          <a:spcPts val="421"/>
        </a:spcBef>
        <a:buFont typeface="Arial" panose="020B0604020202020204" pitchFamily="34" charset="0"/>
        <a:buChar char="•"/>
        <a:defRPr sz="1517" kern="1200">
          <a:solidFill>
            <a:schemeClr val="tx1"/>
          </a:solidFill>
          <a:latin typeface="+mn-lt"/>
          <a:ea typeface="+mn-ea"/>
          <a:cs typeface="+mn-cs"/>
        </a:defRPr>
      </a:lvl8pPr>
      <a:lvl9pPr marL="3274124" indent="-192596" algn="l" defTabSz="770382" rtl="0" eaLnBrk="1" latinLnBrk="0" hangingPunct="1">
        <a:lnSpc>
          <a:spcPct val="90000"/>
        </a:lnSpc>
        <a:spcBef>
          <a:spcPts val="421"/>
        </a:spcBef>
        <a:buFont typeface="Arial" panose="020B0604020202020204" pitchFamily="34" charset="0"/>
        <a:buChar char="•"/>
        <a:defRPr sz="151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70382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1pPr>
      <a:lvl2pPr marL="385191" algn="l" defTabSz="770382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2pPr>
      <a:lvl3pPr marL="770382" algn="l" defTabSz="770382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3pPr>
      <a:lvl4pPr marL="1155573" algn="l" defTabSz="770382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4pPr>
      <a:lvl5pPr marL="1540764" algn="l" defTabSz="770382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5pPr>
      <a:lvl6pPr marL="1925955" algn="l" defTabSz="770382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6pPr>
      <a:lvl7pPr marL="2311146" algn="l" defTabSz="770382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7pPr>
      <a:lvl8pPr marL="2696337" algn="l" defTabSz="770382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8pPr>
      <a:lvl9pPr marL="3081528" algn="l" defTabSz="770382" rtl="0" eaLnBrk="1" latinLnBrk="0" hangingPunct="1">
        <a:defRPr sz="151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9661" y="6151449"/>
            <a:ext cx="4416553" cy="1554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95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МЕНЮ</a:t>
            </a:r>
            <a:endParaRPr lang="ru-RU" sz="9500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2577" y="1613733"/>
            <a:ext cx="3110720" cy="3988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046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1521" y="704949"/>
            <a:ext cx="6039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МЯСНЫЕ</a:t>
            </a:r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 </a:t>
            </a:r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БЛЮДА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4312077"/>
              </p:ext>
            </p:extLst>
          </p:nvPr>
        </p:nvGraphicFramePr>
        <p:xfrm>
          <a:off x="626036" y="1663525"/>
          <a:ext cx="3100924" cy="80970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978075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ФИЛЕ-МИНЬОН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ИЗ  МРАМОРНОЙ  ГОВЯДИНЫ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150/200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1609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зеленой фасолью под мясным соусом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3623">
                <a:tc>
                  <a:txBody>
                    <a:bodyPr/>
                    <a:lstStyle/>
                    <a:p>
                      <a:pPr algn="ctr"/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41609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СОЧНЫЙ   БИФШТЕКС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ИЗ  МРАМОРНОЙ  ГОВЯДИНЫ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150/200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750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8175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яичницей – глазуньей,  картофельными  дольками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и  кукурузой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7028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045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РУЛЕТ  ИЗ  ТЕЛЯТИНЫ 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 СЫРОМ  ЧЕДДЕР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овощным соте в кисло-сладком соусе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ТОМЛЕНЫЕ  СВИНЫЕ  РЕБРЫШКИ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В  КАЗАНЕ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Р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51622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СТЕЙК  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ИЗ  СВИНОЙ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КОРЕЙКИ  НА  КОСТИ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300/100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650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35895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  перцем  гриль и  ореховым   соусом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8382204"/>
              </p:ext>
            </p:extLst>
          </p:nvPr>
        </p:nvGraphicFramePr>
        <p:xfrm>
          <a:off x="4114253" y="1738723"/>
          <a:ext cx="3010768" cy="8147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813602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БЕФСТРОГАНОВ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ИЗ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ГОВЯДИНЫ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375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 сливочно-мясном соусе  С нежным картофельным пюре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1375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360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СТЕЙК  ИЗ  КУРИНОГО  ФИЛЕ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С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НАЧИНКОЙ  ИЗ  СУЛУГУНИ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350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33775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Подается с грибным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жюльеном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 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05973">
                <a:tc>
                  <a:txBody>
                    <a:bodyPr/>
                    <a:lstStyle/>
                    <a:p>
                      <a:pPr algn="ctr"/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81360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СТЕЙК  ИЗ  СВИНОЙ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ШЕИ   ПОД ФИРМЕННЫМ   МАРИНАДОМ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350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32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пикантными  овощами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306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ПРАЖСКАЯ  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ПОДЖАРКА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  БЕКОНОМ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17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 г   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Свининой,  курицей,  картофелем, шампиньонами  и  луком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212221">
                <a:tc>
                  <a:txBody>
                    <a:bodyPr/>
                    <a:lstStyle/>
                    <a:p>
                      <a:pPr algn="ctr"/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ЖЮЛЬЕН 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ИЗ   КОПЧЕНОЙ   ГРУДКИ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  МИНИ   МОЦАРЕЛЛОЙ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150/30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 сливочном соусе с хрустящей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чиабаттой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58325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50006" y="281914"/>
            <a:ext cx="6039773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БЛЮДА ИЗ </a:t>
            </a:r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МОРЕПРОДУКТОВ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4097111"/>
              </p:ext>
            </p:extLst>
          </p:nvPr>
        </p:nvGraphicFramePr>
        <p:xfrm>
          <a:off x="581459" y="2100653"/>
          <a:ext cx="3100924" cy="7634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541609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ЛАНГУСТИНЫ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НА  ГРИЛЕ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8175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Со  сливочно -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лаймовым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соусом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7028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045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ФИЛЕ НЕЖНОГО  СИБАСА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под  соусом    </a:t>
                      </a:r>
                      <a:r>
                        <a:rPr lang="ru-RU" sz="1800" b="0" baseline="0" dirty="0" err="1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пепперони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920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гратеном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из  картофеля и сыра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МИДИИ  В  СОУСЕ  БЛЮ  ЧИЗ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хрустящей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чиабаттой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51622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МИДИИ  ГИГАНТ  ЗАПЕЧЕННЫЕ  С  ПАРМЕЗАНОМ,  СЫРОМ  ФЕТА  И  СЛАДКИМ   ЧИЛИ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270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890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Украшены красной икрой  и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чукой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ronn Rust Light" panose="00000400000000000000" pitchFamily="50" charset="-52"/>
                        <a:ea typeface="+mn-ea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07352299"/>
                  </a:ext>
                </a:extLst>
              </a:tr>
              <a:tr h="35895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22692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СКОБЛЯНКА  С  ЛОСОСЕМ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   ТОМАТАМИ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20154400"/>
                  </a:ext>
                </a:extLst>
              </a:tr>
              <a:tr h="22692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Томленая   в   сливочном  соусе  с  картофелем   под сыром   сулугуни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48259127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52375677"/>
              </p:ext>
            </p:extLst>
          </p:nvPr>
        </p:nvGraphicFramePr>
        <p:xfrm>
          <a:off x="4095482" y="2061683"/>
          <a:ext cx="3080518" cy="804863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8051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81360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ЖЮЛЬЕН   С  ТИГРОВЫМИ   КРЕВЕТКАМИ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520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32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молодой 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моцареллой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 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  икрой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тобико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306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ПЛАТО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ИЗ   МОРЕПРОДУКТОВ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на  компанию </a:t>
                      </a:r>
                    </a:p>
                    <a:p>
                      <a:pPr algn="ctr"/>
                      <a:r>
                        <a:rPr kumimoji="0" lang="ru-RU" sz="1517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700 г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2300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сибас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, 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лангустины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,  мидии, тигровые креветки,  лимон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212221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СТЕЙК 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ИЗ  ФОРЕЛИ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65378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хрустящими листьями салата,, апельсином  и томатами черри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ТИГРОВЫЕ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КРЕВЕТКИ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 ИКРОЙ  ТОБИКО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437872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На  оладьях  из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цукини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под  сливочным  соусом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726770"/>
                  </a:ext>
                </a:extLst>
              </a:tr>
              <a:tr h="182928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МИДИИ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В  СЛИВОЧНОМ   СОУСЕ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  ИКРОЙ  ТОБИКО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180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580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148513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  хрустящей 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чиабаттой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14851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36481079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12841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73264663"/>
              </p:ext>
            </p:extLst>
          </p:nvPr>
        </p:nvGraphicFramePr>
        <p:xfrm>
          <a:off x="508715" y="2028388"/>
          <a:ext cx="3010768" cy="6623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619581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СТЕЙК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«БРАЗИЛЬСКИЙ»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·  100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г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791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Нежная  мякоть  из мраморной говядины  филейной части</a:t>
                      </a: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(средний вес от 300 г)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4011004"/>
                  </a:ext>
                </a:extLst>
              </a:tr>
              <a:tr h="36690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СТЕЙК   «БАВЕТ»  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волокнистый  стейк  из области  костреца  бычка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(средний вес  300 г)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1277688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349507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КУПАТЫ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ИЗ  БАРАНИНЫ 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480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349507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Подаем с соусом </a:t>
                      </a:r>
                      <a:r>
                        <a:rPr lang="en-A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BBQ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, горчицей  и квашеной капустой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51528">
                <a:tc>
                  <a:txBody>
                    <a:bodyPr/>
                    <a:lstStyle/>
                    <a:p>
                      <a:pPr algn="ctr"/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9507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КУПАТЫ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ИЗ  ГОВЯДИНЫ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480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49507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Подаем с соусом </a:t>
                      </a:r>
                      <a:r>
                        <a:rPr lang="en-A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BBQ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, горчицей  и квашеной капустой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0632347"/>
              </p:ext>
            </p:extLst>
          </p:nvPr>
        </p:nvGraphicFramePr>
        <p:xfrm>
          <a:off x="3921407" y="2159000"/>
          <a:ext cx="3177893" cy="58110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77893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59696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РИБАЙ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ЗЕРНОВОГО  ОТКОРМА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Насыщенный   стейк   вырезанный   из  толстого  края   мраморной говядины (средний вес  300-350 г)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15132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СТЕЙК   МЯСНИКА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Ароматный стейк  из  тонкого  края  диафрагмы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(средний вес  250-300 г)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370916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714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КУПАТЫ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ИЗ  КУРИЦЫ 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400 г  450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71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Подаем с соусом </a:t>
                      </a:r>
                      <a:r>
                        <a:rPr lang="en-A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BBQ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, горчицей  и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квашеноЙ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капустой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74388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714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АССОРТИ   КУПАТОВ  НА  КОМПАНИЮ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1100 г  1350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771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Купаты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из баранины, из  говядины, из курицы, Подаем с соусом </a:t>
                      </a:r>
                      <a:r>
                        <a:rPr lang="en-A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BBQ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, горчицей  и квашено капустой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508715" y="704949"/>
            <a:ext cx="6825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СОЧНЫЕ  СТЕЙКИ  И   </a:t>
            </a:r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КОЛБАСКИ</a:t>
            </a:r>
            <a:r>
              <a:rPr lang="en-A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 </a:t>
            </a:r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 ГРИЛЬ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2122601"/>
              </p:ext>
            </p:extLst>
          </p:nvPr>
        </p:nvGraphicFramePr>
        <p:xfrm>
          <a:off x="1040376" y="9050626"/>
          <a:ext cx="5762062" cy="617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2062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61707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* ЦЕНА УКАЗАНА ЗА 100 Г СЫРОГО ПРОДУКТА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** СКИДКА</a:t>
                      </a:r>
                      <a:r>
                        <a:rPr lang="ru-RU" sz="1600" b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НА ДАННОЕ  ПРЕДЛОЖЕНИЕ  НЕ  ДЕЙСТВУЕТ</a:t>
                      </a:r>
                      <a:endParaRPr lang="ru-RU" sz="1600" b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Intro Head L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41356"/>
              </p:ext>
            </p:extLst>
          </p:nvPr>
        </p:nvGraphicFramePr>
        <p:xfrm>
          <a:off x="850005" y="8958826"/>
          <a:ext cx="6142804" cy="800671"/>
        </p:xfrm>
        <a:graphic>
          <a:graphicData uri="http://schemas.openxmlformats.org/drawingml/2006/table">
            <a:tbl>
              <a:tblPr/>
              <a:tblGrid>
                <a:gridCol w="6142804">
                  <a:extLst>
                    <a:ext uri="{9D8B030D-6E8A-4147-A177-3AD203B41FA5}">
                      <a16:colId xmlns="" xmlns:a16="http://schemas.microsoft.com/office/drawing/2014/main" val="1758438729"/>
                    </a:ext>
                  </a:extLst>
                </a:gridCol>
              </a:tblGrid>
              <a:tr h="80067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mpd="sng">
                      <a:solidFill>
                        <a:schemeClr val="bg1"/>
                      </a:solidFill>
                      <a:prstDash val="solid"/>
                    </a:lnL>
                    <a:lnR w="28575" cmpd="sng">
                      <a:solidFill>
                        <a:schemeClr val="bg1"/>
                      </a:solidFill>
                      <a:prstDash val="solid"/>
                    </a:lnR>
                    <a:lnT w="28575" cmpd="sng">
                      <a:solidFill>
                        <a:schemeClr val="bg1"/>
                      </a:solidFill>
                      <a:prstDash val="solid"/>
                    </a:lnT>
                    <a:lnB w="28575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8008912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9906318"/>
              </p:ext>
            </p:extLst>
          </p:nvPr>
        </p:nvGraphicFramePr>
        <p:xfrm>
          <a:off x="977005" y="5181600"/>
          <a:ext cx="2210695" cy="579120"/>
        </p:xfrm>
        <a:graphic>
          <a:graphicData uri="http://schemas.openxmlformats.org/drawingml/2006/table">
            <a:tbl>
              <a:tblPr/>
              <a:tblGrid>
                <a:gridCol w="2210695">
                  <a:extLst>
                    <a:ext uri="{9D8B030D-6E8A-4147-A177-3AD203B41FA5}">
                      <a16:colId xmlns="" xmlns:a16="http://schemas.microsoft.com/office/drawing/2014/main" val="1758438729"/>
                    </a:ext>
                  </a:extLst>
                </a:gridCol>
              </a:tblGrid>
              <a:tr h="558800">
                <a:tc>
                  <a:txBody>
                    <a:bodyPr/>
                    <a:lstStyle/>
                    <a:p>
                      <a:pPr algn="ctr"/>
                      <a:r>
                        <a:rPr lang="ru-RU" sz="1600" b="0" i="0" kern="1200" dirty="0" smtClean="0">
                          <a:solidFill>
                            <a:srgbClr val="FF0000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ПРОЖАРКУ</a:t>
                      </a:r>
                      <a:r>
                        <a:rPr lang="ru-RU" sz="1600" b="0" i="0" kern="1200" baseline="0" dirty="0" smtClean="0">
                          <a:solidFill>
                            <a:srgbClr val="FF0000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600" b="0" i="0" kern="1200" baseline="0" dirty="0" smtClean="0">
                          <a:solidFill>
                            <a:srgbClr val="FF0000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baseline="0" dirty="0" smtClean="0">
                          <a:solidFill>
                            <a:srgbClr val="FF0000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ДЛЯ </a:t>
                      </a:r>
                      <a:r>
                        <a:rPr lang="en-AU" sz="1600" b="0" i="0" kern="1200" baseline="0" dirty="0" smtClean="0">
                          <a:solidFill>
                            <a:srgbClr val="FF0000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600" b="0" i="0" kern="1200" baseline="0" dirty="0" smtClean="0">
                          <a:solidFill>
                            <a:srgbClr val="FF0000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СТЕЙКОВ </a:t>
                      </a:r>
                    </a:p>
                    <a:p>
                      <a:pPr algn="ctr"/>
                      <a:r>
                        <a:rPr lang="ru-RU" sz="1600" b="0" i="0" kern="1200" baseline="0" dirty="0" smtClean="0">
                          <a:solidFill>
                            <a:srgbClr val="FF0000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РЕКОМЕНДУЕМ  </a:t>
                      </a:r>
                      <a:r>
                        <a:rPr lang="en-AU" sz="1600" b="1" i="0" kern="1200" baseline="0" dirty="0" smtClean="0">
                          <a:solidFill>
                            <a:srgbClr val="FF0000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MEDIUM</a:t>
                      </a:r>
                      <a:endParaRPr lang="ru-RU" sz="1600" b="1" i="0" kern="1200" dirty="0" smtClean="0">
                        <a:solidFill>
                          <a:srgbClr val="FF0000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28575" cmpd="sng">
                      <a:solidFill>
                        <a:schemeClr val="bg1"/>
                      </a:solidFill>
                      <a:prstDash val="solid"/>
                    </a:lnL>
                    <a:lnR w="28575" cmpd="sng">
                      <a:solidFill>
                        <a:schemeClr val="bg1"/>
                      </a:solidFill>
                      <a:prstDash val="solid"/>
                    </a:lnR>
                    <a:lnT w="28575" cmpd="sng">
                      <a:solidFill>
                        <a:schemeClr val="bg1"/>
                      </a:solidFill>
                      <a:prstDash val="solid"/>
                    </a:lnT>
                    <a:lnB w="28575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8008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25990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3902080" y="978692"/>
            <a:ext cx="349424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ШАШЛЫКИ</a:t>
            </a:r>
          </a:p>
          <a:p>
            <a:pPr algn="ctr"/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НА КОМПАНИЮ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9072229"/>
              </p:ext>
            </p:extLst>
          </p:nvPr>
        </p:nvGraphicFramePr>
        <p:xfrm>
          <a:off x="568400" y="2227830"/>
          <a:ext cx="3100924" cy="6510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ШАШЛЫК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ИЗ  ФОРЕЛИ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150/120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0959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ШАШЛЫК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ИЗ  СВИНОЙ  ШЕИ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150/120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460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42864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ШАШЛЫК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ИЗ  ФИЛЕ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КУРИНОГО   БЕДРА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150/120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76600355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ЛЮЛЯ-КЕБАБ   ИЗ   КУРИЦЫ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150/20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360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9459149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77247192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ЛЮЛЯ-КЕБАБ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ИЗ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КУРИЦЫ 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И  ГОВЯДИНЫ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150/20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460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866231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83374568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ШАШЛЫК  ИЗ  ШАМПИНЬОНОВ  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180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280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4842556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БЕЗ ГАРНИРА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64583116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7458005"/>
              </p:ext>
            </p:extLst>
          </p:nvPr>
        </p:nvGraphicFramePr>
        <p:xfrm>
          <a:off x="4143817" y="2227830"/>
          <a:ext cx="3010768" cy="56029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МЯСНОЙ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МИКС-ГРИЛЬ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900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1990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32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Медальоны из говядины, шашлыки из свиной шеи и 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куриного филе с овощами гриль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306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АССОРТИ  МАНГАЛ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на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компанию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kumimoji="0" lang="ru-RU" sz="1517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1700/70 г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2900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Шашлыки из куриного филе бедра,  свиной шеи,  стейк свиной корейки, </a:t>
                      </a: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люля-кебаб из курицы  и  люля-кебаб из курицы  с говядиной, свиные ребрышки, 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купаты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  из  курицы, 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цукини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 гриль  и  маринованный лук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212221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1  КГ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КУРИНЫХ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КРЫЛЫШЕК    ГРИЛЬ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1400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3664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На выбор  приготовим  классические   или   острые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</a:tbl>
          </a:graphicData>
        </a:graphic>
      </p:graphicFrame>
      <p:sp>
        <p:nvSpPr>
          <p:cNvPr id="9" name="Прямоугольник 8"/>
          <p:cNvSpPr/>
          <p:nvPr/>
        </p:nvSpPr>
        <p:spPr>
          <a:xfrm>
            <a:off x="607338" y="974745"/>
            <a:ext cx="302304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ШАШЛЫКИ</a:t>
            </a:r>
          </a:p>
          <a:p>
            <a:pPr algn="ctr"/>
            <a:r>
              <a:rPr lang="ru-RU" sz="3000" u="sng" dirty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Н</a:t>
            </a:r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А  МАНГАЛЕ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468631"/>
              </p:ext>
            </p:extLst>
          </p:nvPr>
        </p:nvGraphicFramePr>
        <p:xfrm>
          <a:off x="4071428" y="8703710"/>
          <a:ext cx="3155544" cy="10680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5554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61707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* 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ВСЕ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ШАШЛЫКИ    ПОДАЕМ   С 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ОВОЩНЫМ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САЛАТОМ, 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МАРИНОВАННЫМ   ЛУКОМ    И   ЛЕПЕШКОЙ </a:t>
                      </a:r>
                      <a:endParaRPr lang="ru-RU" sz="1600" b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Intro Head L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82042338"/>
              </p:ext>
            </p:extLst>
          </p:nvPr>
        </p:nvGraphicFramePr>
        <p:xfrm>
          <a:off x="4071428" y="8448540"/>
          <a:ext cx="3155545" cy="1483391"/>
        </p:xfrm>
        <a:graphic>
          <a:graphicData uri="http://schemas.openxmlformats.org/drawingml/2006/table">
            <a:tbl>
              <a:tblPr/>
              <a:tblGrid>
                <a:gridCol w="3155545">
                  <a:extLst>
                    <a:ext uri="{9D8B030D-6E8A-4147-A177-3AD203B41FA5}">
                      <a16:colId xmlns="" xmlns:a16="http://schemas.microsoft.com/office/drawing/2014/main" val="1758438729"/>
                    </a:ext>
                  </a:extLst>
                </a:gridCol>
              </a:tblGrid>
              <a:tr h="1483391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mpd="sng">
                      <a:solidFill>
                        <a:schemeClr val="bg1"/>
                      </a:solidFill>
                      <a:prstDash val="solid"/>
                    </a:lnL>
                    <a:lnR w="28575" cmpd="sng">
                      <a:solidFill>
                        <a:schemeClr val="bg1"/>
                      </a:solidFill>
                      <a:prstDash val="solid"/>
                    </a:lnR>
                    <a:lnT w="28575" cmpd="sng">
                      <a:solidFill>
                        <a:schemeClr val="bg1"/>
                      </a:solidFill>
                      <a:prstDash val="solid"/>
                    </a:lnT>
                    <a:lnB w="28575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8008912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2701417"/>
              </p:ext>
            </p:extLst>
          </p:nvPr>
        </p:nvGraphicFramePr>
        <p:xfrm>
          <a:off x="847731" y="8956541"/>
          <a:ext cx="2542262" cy="682759"/>
        </p:xfrm>
        <a:graphic>
          <a:graphicData uri="http://schemas.openxmlformats.org/drawingml/2006/table">
            <a:tbl>
              <a:tblPr/>
              <a:tblGrid>
                <a:gridCol w="2542262">
                  <a:extLst>
                    <a:ext uri="{9D8B030D-6E8A-4147-A177-3AD203B41FA5}">
                      <a16:colId xmlns="" xmlns:a16="http://schemas.microsoft.com/office/drawing/2014/main" val="1758438729"/>
                    </a:ext>
                  </a:extLst>
                </a:gridCol>
              </a:tblGrid>
              <a:tr h="682759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rgbClr val="FF0000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МЯСО</a:t>
                      </a:r>
                      <a:r>
                        <a:rPr lang="ru-RU" sz="1800" b="0" baseline="0" dirty="0" smtClean="0">
                          <a:solidFill>
                            <a:srgbClr val="FF0000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ВКУСНЕЕ  С  СОУСОМ !</a:t>
                      </a:r>
                      <a:endParaRPr lang="ru-RU" sz="1800" b="0" dirty="0" smtClean="0">
                        <a:solidFill>
                          <a:srgbClr val="FF0000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anchor="ctr">
                    <a:lnL w="28575" cmpd="sng">
                      <a:solidFill>
                        <a:schemeClr val="bg1"/>
                      </a:solidFill>
                      <a:prstDash val="solid"/>
                    </a:lnL>
                    <a:lnR w="28575" cmpd="sng">
                      <a:solidFill>
                        <a:schemeClr val="bg1"/>
                      </a:solidFill>
                      <a:prstDash val="solid"/>
                    </a:lnR>
                    <a:lnT w="28575" cmpd="sng">
                      <a:solidFill>
                        <a:schemeClr val="bg1"/>
                      </a:solidFill>
                      <a:prstDash val="solid"/>
                    </a:lnT>
                    <a:lnB w="28575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8008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564306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4290113" y="704949"/>
            <a:ext cx="2718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СОУСЫ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4395664"/>
              </p:ext>
            </p:extLst>
          </p:nvPr>
        </p:nvGraphicFramePr>
        <p:xfrm>
          <a:off x="568400" y="1531328"/>
          <a:ext cx="3100924" cy="48201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2978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0959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ОВОЩИ  ГРИЛЬ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330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solidFill>
                            <a:schemeClr val="bg1"/>
                          </a:solidFill>
                          <a:latin typeface="Bronn Rust Light" pitchFamily="50" charset="-52"/>
                          <a:cs typeface="ALS Sector Regular" pitchFamily="50" charset="-52"/>
                        </a:rPr>
                        <a:t>БОЛГАРСКИЙ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itchFamily="50" charset="-52"/>
                          <a:cs typeface="ALS Sector Regular" pitchFamily="50" charset="-52"/>
                        </a:rPr>
                        <a:t> ПЕРЕЦ, початки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itchFamily="50" charset="-52"/>
                          <a:cs typeface="ALS Sector Regular" pitchFamily="50" charset="-52"/>
                        </a:rPr>
                        <a:t>КУКУРУЗы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itchFamily="50" charset="-52"/>
                          <a:cs typeface="ALS Sector Regular" pitchFamily="50" charset="-52"/>
                        </a:rPr>
                        <a:t> , ШАПИНЬОНЫ, БАКЛАЖАН,  ЦУКИНИ, ЛУК  И  ТОМАТ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2848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ШАМПИНЬОНЫ</a:t>
                      </a:r>
                      <a:endParaRPr lang="ru-RU" sz="1800" b="0" baseline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ПОД   СЫРОМ   СУЛУГУНИ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351769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62848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КАРТОФЕЛЬ  ФРИ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319378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КАРТОФЕЛЬНЫЕ  ДОЛЬКИ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</a:tbl>
          </a:graphicData>
        </a:graphic>
      </p:graphicFrame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37128580"/>
              </p:ext>
            </p:extLst>
          </p:nvPr>
        </p:nvGraphicFramePr>
        <p:xfrm>
          <a:off x="4143817" y="1664848"/>
          <a:ext cx="3010768" cy="764332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ШАШЛЫЧНЫЙ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САЦЕБЕЛИ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ЧИЛИ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BBQ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67686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ГРАНАТОВЫЙ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6257149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1479741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КЕТЧУП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2044250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34834582"/>
                  </a:ext>
                </a:extLst>
              </a:tr>
              <a:tr h="15130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ЦЕЗАРЬ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9055014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81283940"/>
                  </a:ext>
                </a:extLst>
              </a:tr>
              <a:tr h="154252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СЫРНО-ЧЕСНОЧНЫЙ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2809435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40050003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ОРЕХОВЫЙ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9125895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5989077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СЫРНЫЙ  ЧЕДДЕР 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568410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0684715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СЛИВОЧНО-ЧЕСНОЧНЫЙ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5386846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02630412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ТАР-ТАР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7148204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702435" y="704949"/>
            <a:ext cx="2832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ГАРНИРЫ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852836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90113" y="704949"/>
            <a:ext cx="27181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ХЛЕБ</a:t>
            </a:r>
          </a:p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ИЗ ПЕЧИ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8424491"/>
              </p:ext>
            </p:extLst>
          </p:nvPr>
        </p:nvGraphicFramePr>
        <p:xfrm>
          <a:off x="568401" y="2138556"/>
          <a:ext cx="3100924" cy="7570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8263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РАССТЕГАЙ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  ЛОСОСЕМ ,  ЛУКОМ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И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СЛИВОЧНЫМ  МАСЛОМ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63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63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ХАЧАПУРИ  ПО- ЧЕШСКИ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 КОПЧЕНОЙ  КУРИЦЕЙ  И  ГРИБАМИ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09596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ХАЧАПУРИ   ПО-МЕГРЕЛЬСКИ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380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9394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Классический  круглый  хачапури   с сыром   внутри  и  сверху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628486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ХАЧАПУРИ   ПО-АДЖАРСКИ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380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419394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Традиционный  хачапури   в   виде   лодочки  с  яйцом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28627657"/>
                  </a:ext>
                </a:extLst>
              </a:tr>
              <a:tr h="351769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62848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ХАЧАПУРИ  С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ЛОСОСЕМ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  СЫРОМ  ФЕТА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319378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КУТАБ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С  СЫРОМ  СУЛУГУНИ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130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170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  <a:tr h="275805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  свежей  ЗЕЛЕНЬЮ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76264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8353314"/>
              </p:ext>
            </p:extLst>
          </p:nvPr>
        </p:nvGraphicFramePr>
        <p:xfrm>
          <a:off x="4143817" y="2514853"/>
          <a:ext cx="3010768" cy="63699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ФОКАЧЧА  С  ПАРМЕЗАНОМ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  ПЕСТО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 </a:t>
                      </a:r>
                      <a:r>
                        <a:rPr lang="ru-RU" sz="1517" b="0" i="0" kern="1200" dirty="0" err="1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78306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ЧИАБАТТА   ЧЕСНОЧНАЯ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 </a:t>
                      </a:r>
                      <a:r>
                        <a:rPr lang="ru-RU" sz="1517" b="0" i="0" kern="1200" dirty="0" err="1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120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5080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212221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БУЛОЧКА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ФРАНЦУЗСКАЯ  БЕЛАЯ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 </a:t>
                      </a:r>
                      <a:r>
                        <a:rPr lang="ru-RU" sz="1517" b="0" i="0" kern="1200" dirty="0" err="1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216157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3664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БУЛОЧКА  БАВАРСКАЯ  СЕРАЯ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 </a:t>
                      </a:r>
                      <a:r>
                        <a:rPr lang="ru-RU" sz="1517" b="0" i="0" kern="1200" dirty="0" err="1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ЛУКОВАЯ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БУЛОЧКА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 </a:t>
                      </a:r>
                      <a:r>
                        <a:rPr lang="ru-RU" sz="1517" b="0" i="0" kern="1200" dirty="0" err="1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212881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42171577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ХЛЕБНАЯ КОРЗИНА </a:t>
                      </a:r>
                    </a:p>
                    <a:p>
                      <a:pPr algn="ctr"/>
                      <a:r>
                        <a:rPr lang="ru-RU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 </a:t>
                      </a:r>
                      <a:r>
                        <a:rPr lang="ru-RU" sz="1400" b="0" i="0" kern="1200" dirty="0" err="1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4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6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52896561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Луковая   булочка,  баварская  булочка, французская  булочка, чесночная 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чиабатта</a:t>
                      </a: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ronn Rust Light" panose="00000400000000000000" pitchFamily="50" charset="-52"/>
                        <a:ea typeface="+mn-ea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40169491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568401" y="1012725"/>
            <a:ext cx="3199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ХАЧАПУРИ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7099617"/>
              </p:ext>
            </p:extLst>
          </p:nvPr>
        </p:nvGraphicFramePr>
        <p:xfrm>
          <a:off x="3641265" y="9322943"/>
          <a:ext cx="3607695" cy="887857"/>
        </p:xfrm>
        <a:graphic>
          <a:graphicData uri="http://schemas.openxmlformats.org/drawingml/2006/table">
            <a:tbl>
              <a:tblPr/>
              <a:tblGrid>
                <a:gridCol w="3607695">
                  <a:extLst>
                    <a:ext uri="{9D8B030D-6E8A-4147-A177-3AD203B41FA5}">
                      <a16:colId xmlns="" xmlns:a16="http://schemas.microsoft.com/office/drawing/2014/main" val="1758438729"/>
                    </a:ext>
                  </a:extLst>
                </a:gridCol>
              </a:tblGrid>
              <a:tr h="887857">
                <a:tc>
                  <a:txBody>
                    <a:bodyPr/>
                    <a:lstStyle/>
                    <a:p>
                      <a:pPr algn="ctr"/>
                      <a:r>
                        <a:rPr lang="ru-RU" sz="2000" b="0" i="0" kern="1200" dirty="0" smtClean="0">
                          <a:solidFill>
                            <a:srgbClr val="FF0000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ВСЮ</a:t>
                      </a:r>
                      <a:r>
                        <a:rPr lang="ru-RU" sz="2000" b="0" i="0" kern="1200" baseline="0" dirty="0" smtClean="0">
                          <a:solidFill>
                            <a:srgbClr val="FF0000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ВЫПЕЧКУ  МЫ  ГОТОВИМ  САМИ !</a:t>
                      </a:r>
                      <a:endParaRPr lang="ru-RU" sz="2000" b="0" i="0" kern="1200" dirty="0" smtClean="0">
                        <a:solidFill>
                          <a:srgbClr val="FF0000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anchor="ctr">
                    <a:lnL w="28575" cmpd="sng">
                      <a:solidFill>
                        <a:schemeClr val="bg1"/>
                      </a:solidFill>
                      <a:prstDash val="solid"/>
                    </a:lnL>
                    <a:lnR w="28575" cmpd="sng">
                      <a:solidFill>
                        <a:schemeClr val="bg1"/>
                      </a:solidFill>
                      <a:prstDash val="solid"/>
                    </a:lnR>
                    <a:lnT w="28575" cmpd="sng">
                      <a:solidFill>
                        <a:schemeClr val="bg1"/>
                      </a:solidFill>
                      <a:prstDash val="solid"/>
                    </a:lnT>
                    <a:lnB w="28575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8008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434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386580"/>
              </p:ext>
            </p:extLst>
          </p:nvPr>
        </p:nvGraphicFramePr>
        <p:xfrm>
          <a:off x="648415" y="2413590"/>
          <a:ext cx="3010768" cy="359866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92710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ВЕНСКИЕ  ВАФЛИ  С  МОРОЖЕНЫМ  И  ШОКОЛАДНЫМ ТОПИНГОМ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г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2354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Мороженое на выбор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45196903"/>
                  </a:ext>
                </a:extLst>
              </a:tr>
              <a:tr h="311184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КЛАССИЧЕСКИЙ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ЧИЗКЕЙК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120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1786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349507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ШТРУДЕЛЬ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ВИШНЕВЫЙ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220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222775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ванильным  мороженым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72677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08715" y="704949"/>
            <a:ext cx="6825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ДЕСЕРТЫ, КОТОРЫЕ</a:t>
            </a:r>
          </a:p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МЫ  ГОТОВИМ  САМИ!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6048258"/>
              </p:ext>
            </p:extLst>
          </p:nvPr>
        </p:nvGraphicFramePr>
        <p:xfrm>
          <a:off x="1040376" y="9050626"/>
          <a:ext cx="5762062" cy="617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2062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61707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* ДЕСЕРТЫ  </a:t>
                      </a: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МОЖНО  ЗАКАЗАТЬ   В  РАЗМЕРЕ  ЦЕЛОГО   ТОРТА. 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6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НА  ПРЕДВАРИТЕЛЬНЫЙ  ЗАКАЗ   ДЕЙСТВУЕТ  СКИДКА  20 %</a:t>
                      </a:r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575362"/>
              </p:ext>
            </p:extLst>
          </p:nvPr>
        </p:nvGraphicFramePr>
        <p:xfrm>
          <a:off x="850005" y="8941943"/>
          <a:ext cx="6142804" cy="834438"/>
        </p:xfrm>
        <a:graphic>
          <a:graphicData uri="http://schemas.openxmlformats.org/drawingml/2006/table">
            <a:tbl>
              <a:tblPr/>
              <a:tblGrid>
                <a:gridCol w="6142804">
                  <a:extLst>
                    <a:ext uri="{9D8B030D-6E8A-4147-A177-3AD203B41FA5}">
                      <a16:colId xmlns="" xmlns:a16="http://schemas.microsoft.com/office/drawing/2014/main" val="1758438729"/>
                    </a:ext>
                  </a:extLst>
                </a:gridCol>
              </a:tblGrid>
              <a:tr h="834438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mpd="sng">
                      <a:solidFill>
                        <a:schemeClr val="bg1"/>
                      </a:solidFill>
                      <a:prstDash val="solid"/>
                    </a:lnL>
                    <a:lnR w="28575" cmpd="sng">
                      <a:solidFill>
                        <a:schemeClr val="bg1"/>
                      </a:solidFill>
                      <a:prstDash val="solid"/>
                    </a:lnR>
                    <a:lnT w="28575" cmpd="sng">
                      <a:solidFill>
                        <a:schemeClr val="bg1"/>
                      </a:solidFill>
                      <a:prstDash val="solid"/>
                    </a:lnT>
                    <a:lnB w="28575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8008912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1589405"/>
              </p:ext>
            </p:extLst>
          </p:nvPr>
        </p:nvGraphicFramePr>
        <p:xfrm>
          <a:off x="4111494" y="2505696"/>
          <a:ext cx="3010768" cy="3922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619581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ШОКОЛАДНЫЙ   МЕРЕНГОВЫЙ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РУЛЕТ  С  ВИШНЕЙ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г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8052">
                <a:tc>
                  <a:txBody>
                    <a:bodyPr/>
                    <a:lstStyle/>
                    <a:p>
                      <a:r>
                        <a:rPr lang="ru-RU" sz="16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МЕРЕНГОВЫЙ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РУЛЕТ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ягодами  и кусочками   ананаса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77576023"/>
                  </a:ext>
                </a:extLst>
              </a:tr>
              <a:tr h="531786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349507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ЛИМОННЫЙ   КУРТ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222775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  корзиночке с  нежной  меренгой 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726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5384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290113" y="511764"/>
            <a:ext cx="271817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ЧАЙНАЯ </a:t>
            </a:r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КАРТА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2648408"/>
              </p:ext>
            </p:extLst>
          </p:nvPr>
        </p:nvGraphicFramePr>
        <p:xfrm>
          <a:off x="608575" y="1260219"/>
          <a:ext cx="3100924" cy="33331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23644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ЭСПРЕССО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РАФ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09596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КАПУЧИНО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19491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ЛАТТЕ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АМЕРИКАНО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8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КАКАО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80531" y="513696"/>
            <a:ext cx="3199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КОФЕ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7563" y="4756699"/>
            <a:ext cx="342200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ДОМАШНИЙ </a:t>
            </a:r>
            <a:r>
              <a:rPr lang="ru-RU" sz="36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ЧАЙ</a:t>
            </a:r>
            <a:endParaRPr lang="ru-RU" sz="36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1700211"/>
              </p:ext>
            </p:extLst>
          </p:nvPr>
        </p:nvGraphicFramePr>
        <p:xfrm>
          <a:off x="679471" y="5957031"/>
          <a:ext cx="3100924" cy="438188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23644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ГРУШЕВЫЙ  ЧАЙ  С КОРИЦЕЙ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700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4378">
                <a:tc>
                  <a:txBody>
                    <a:bodyPr/>
                    <a:lstStyle/>
                    <a:p>
                      <a:endParaRPr lang="ru-RU" sz="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ЦИТРУСОВЫЙ  ЧАЙ  С МЕДОМ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  КАРКАДЕ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700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09596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КЛЮКВЕННЫЙ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700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19491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ИМБИРНО – ОБЛЕПИХОВЫЙ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700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МАЛИНОВО – СМОРОДИНОВЫЙ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 МЯТОЙ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700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70000335"/>
              </p:ext>
            </p:extLst>
          </p:nvPr>
        </p:nvGraphicFramePr>
        <p:xfrm>
          <a:off x="4098739" y="2173828"/>
          <a:ext cx="3100924" cy="7566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23644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АССАМ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900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23644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ЧЕРНЫЙ ЧАЙ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426524849"/>
                  </a:ext>
                </a:extLst>
              </a:tr>
              <a:tr h="204378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ЭРЛ ГРЕЙ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900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ЧЕРНЫЙ ЧАЙ С БЕРГАМОТОМ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19491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ПУЭР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900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Китайский трехлетний чай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ДЫНЯ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  КЛУБНИКОЙ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900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ЧЕРНЫЙ ЧАЙ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  <a:tr h="16010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91657019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bg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СЕНЧА</a:t>
                      </a:r>
                      <a:r>
                        <a:rPr lang="ru-RU" sz="1800" b="0" i="0" kern="1200" baseline="0" dirty="0" smtClean="0">
                          <a:solidFill>
                            <a:schemeClr val="bg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900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10746395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Классический  зеленый  чай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101758920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60270944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ЖАСМИНОВЫЙ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900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450002"/>
                  </a:ext>
                </a:extLst>
              </a:tr>
              <a:tr h="161736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Зеленый  чай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40771927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78461508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МОЛОЧНЫЙ   УЛУН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900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61187900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Зеленый  чай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55292357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ronn Rust Light" panose="00000400000000000000" pitchFamily="50" charset="-52"/>
                        <a:ea typeface="+mn-ea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88472962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МАЛИНОВО-МЯТНЫЙ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900 мл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5496546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Зеленый  чай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4353533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4374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рямоугольник 12"/>
          <p:cNvSpPr/>
          <p:nvPr/>
        </p:nvSpPr>
        <p:spPr>
          <a:xfrm>
            <a:off x="-4376520" y="4488537"/>
            <a:ext cx="3097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solidFill>
                  <a:srgbClr val="34282C"/>
                </a:solidFill>
                <a:latin typeface="Rupster Script Free" panose="02000000000000000000" pitchFamily="50" charset="-52"/>
                <a:cs typeface="ALS Sector Regular" pitchFamily="50" charset="-52"/>
              </a:rPr>
              <a:t> </a:t>
            </a:r>
            <a:endParaRPr lang="ru-RU" sz="2400" dirty="0">
              <a:solidFill>
                <a:srgbClr val="34282C"/>
              </a:solidFill>
              <a:latin typeface="Rupster Script Free" panose="02000000000000000000" pitchFamily="50" charset="-52"/>
              <a:cs typeface="ALS Sector Regular" pitchFamily="50" charset="-52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000128" y="6600523"/>
            <a:ext cx="31435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МИЛКШЕЙК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2837565"/>
              </p:ext>
            </p:extLst>
          </p:nvPr>
        </p:nvGraphicFramePr>
        <p:xfrm>
          <a:off x="657357" y="2406100"/>
          <a:ext cx="3100924" cy="383637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ВЗРЫВНОЙ  КИВИ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Киви, сок яблочный, содовая, лайм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1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КЛУБНИЧНЫЙ  ЛИМОНАД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Спрайт, клубничное варенье, лайм, содовая, клубничный сироп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1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ЛОЛЛИПОП 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Сок ананасовый, сок персиковый, сиропы кокос и вишня, сливки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351769">
                <a:tc>
                  <a:txBody>
                    <a:bodyPr/>
                    <a:lstStyle/>
                    <a:p>
                      <a:endParaRPr lang="ru-RU" sz="11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</a:tbl>
          </a:graphicData>
        </a:graphic>
      </p:graphicFrame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2372853"/>
              </p:ext>
            </p:extLst>
          </p:nvPr>
        </p:nvGraphicFramePr>
        <p:xfrm>
          <a:off x="4132959" y="7439482"/>
          <a:ext cx="3010768" cy="2877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ФИСТАШКОВЫЙ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ШОКОЛАДНЫЙ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ВАНИЛЬНЫЙ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30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БАНАНОВЫЙ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30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67686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КЛУБНИЧНЫЙ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30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62571496"/>
                  </a:ext>
                </a:extLst>
              </a:tr>
            </a:tbl>
          </a:graphicData>
        </a:graphic>
      </p:graphicFrame>
      <p:sp>
        <p:nvSpPr>
          <p:cNvPr id="16" name="Прямоугольник 15"/>
          <p:cNvSpPr/>
          <p:nvPr/>
        </p:nvSpPr>
        <p:spPr>
          <a:xfrm>
            <a:off x="702435" y="6600523"/>
            <a:ext cx="2832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ФРЕШ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08715" y="704949"/>
            <a:ext cx="682538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БЕЗАЛКОГОЛЬНЫЕ </a:t>
            </a:r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НАПИТКИ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8728995"/>
              </p:ext>
            </p:extLst>
          </p:nvPr>
        </p:nvGraphicFramePr>
        <p:xfrm>
          <a:off x="702435" y="7439481"/>
          <a:ext cx="3132965" cy="2877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32965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АПЕЛЬСИНОВЫЙ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ЯБЛОЧНЫЙ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ГРУШЕВО-ЯБЛОЧНЫЙ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ГРЕЙПФРУТОВЫЙ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67686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МОРКОВНЫЙ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62571496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0122040"/>
              </p:ext>
            </p:extLst>
          </p:nvPr>
        </p:nvGraphicFramePr>
        <p:xfrm>
          <a:off x="4025359" y="2406100"/>
          <a:ext cx="3100924" cy="33322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ЦИТРУСОВЫЙ  ЛИМОНАД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Апельсин, лимон, лайм, содовая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392">
                <a:tc>
                  <a:txBody>
                    <a:bodyPr/>
                    <a:lstStyle/>
                    <a:p>
                      <a:endParaRPr lang="ru-RU" sz="11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ФРУКТОВЫЙ  ПУНШ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Сок персиковый, сок ананасовый,</a:t>
                      </a:r>
                    </a:p>
                    <a:p>
                      <a:pPr algn="ctr"/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сок вишневый, сироп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1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МОХИТО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Лайм, мята, содовая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7095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636018" y="661590"/>
            <a:ext cx="63761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БЕЗАЛКОГОЛЬНЫЕ </a:t>
            </a:r>
          </a:p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НАПИТКИ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0153512"/>
              </p:ext>
            </p:extLst>
          </p:nvPr>
        </p:nvGraphicFramePr>
        <p:xfrm>
          <a:off x="4139138" y="6460688"/>
          <a:ext cx="3100924" cy="38808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СЛИВОЧНЫЙ  МАНГО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Пюре манго и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маракуйя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сок персиковый, йогурт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37392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БАНАНОВО – КЛУБНИЧНЫЙ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Банан, персиковый сок, сироп клубника , сироп банан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234421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ЯГОДНЫЙ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Малина,, клубника,, 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персиковый сок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5679733"/>
              </p:ext>
            </p:extLst>
          </p:nvPr>
        </p:nvGraphicFramePr>
        <p:xfrm>
          <a:off x="636018" y="2328046"/>
          <a:ext cx="3010768" cy="76172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ВОДА    ГАЗ </a:t>
                      </a:r>
                      <a:r>
                        <a:rPr lang="en-A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/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Н.ГАЗ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330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130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НАРЗАН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170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МОРС   ЯГОДНЫЙ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МОРС   ЯГОДНЫЙ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280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67686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СОК  (на  выбор) 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62571496"/>
                  </a:ext>
                </a:extLst>
              </a:tr>
              <a:tr h="124812">
                <a:tc>
                  <a:txBody>
                    <a:bodyPr/>
                    <a:lstStyle/>
                    <a:p>
                      <a:pPr algn="ctr"/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26336697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СОК  ЯБЛОЧНЫЙ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8900731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4831498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СОК   АПЕЛЬСИНВЫЙ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80169013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98834006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СОК  ТОМАТНЫЙ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5347960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79643214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СОК  ПЕРСИКОВЫЙ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6225284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6465201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СОК  ВИШНЕВЫЙ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10597000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endParaRPr lang="ru-RU" sz="11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620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СОК   ГРЕЙПФРУТОВЫЙ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1000</a:t>
                      </a:r>
                      <a:r>
                        <a:rPr lang="ru-RU" sz="152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4179318" y="5451122"/>
            <a:ext cx="2832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СМУЗИ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57395659"/>
              </p:ext>
            </p:extLst>
          </p:nvPr>
        </p:nvGraphicFramePr>
        <p:xfrm>
          <a:off x="4179318" y="2439936"/>
          <a:ext cx="3010768" cy="253968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КОЛА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330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СПРАЙТ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330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ТОНИК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330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160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ЭНЕРГЕТИЧЕСКИЙ НАПИТОК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484686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8415395"/>
              </p:ext>
            </p:extLst>
          </p:nvPr>
        </p:nvGraphicFramePr>
        <p:xfrm>
          <a:off x="489401" y="1995528"/>
          <a:ext cx="3010768" cy="78101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5852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ФИРМЕННАЯ   МЯСНАЯ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40 см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750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5459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Ветчина, охотничьи  колбаски,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пепперони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красный лук, сыр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томатный соус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7028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ГРУША  И  ДОРБЛЮ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630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ГРУША, СЫР ДОР БЛЮ, ФИРМЕННЫЙ СОУС, КЕДРОВЫЙ ОРЕХ, МЕД, МОЦАРЕЛЛА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ПРОШУТТО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490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Ветчина, томаты, шампиньоны, сыр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томатный соус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ПЕППЕРОНИ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С   ТОМАТАМИ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520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ПЕППЕРОНИ, ТОМАТЫ, МОЦАРЕЛЛА, ТОМАТНЫЙ СОУС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726770"/>
                  </a:ext>
                </a:extLst>
              </a:tr>
              <a:tr h="35895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ЧЕТЫРЕ   СЫРА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410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590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Фирменный соус,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чеддер, пармезан,  сыр с голубой  плесенью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6835176"/>
                  </a:ext>
                </a:extLst>
              </a:tr>
              <a:tr h="39277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74224761"/>
              </p:ext>
            </p:extLst>
          </p:nvPr>
        </p:nvGraphicFramePr>
        <p:xfrm>
          <a:off x="4203867" y="2020589"/>
          <a:ext cx="3010768" cy="74249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5852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ЧИКА  ДИАБЛО   С   ХАЛАПЕНЬО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  ·  30 см  </a:t>
                      </a:r>
                      <a:r>
                        <a:rPr lang="ru-RU" sz="20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570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5459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Копченая курица, томатный соус, болгарский перец,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халапеньо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306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ДИАБЛО   С   ХАЛАПЕНЬО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  ·  30 см  </a:t>
                      </a:r>
                      <a:r>
                        <a:rPr lang="ru-RU" sz="20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570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Ветчина, копченые колбаски,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халапеньо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томатный соус,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212221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ALS Sector Regular" pitchFamily="50" charset="-52"/>
                        </a:rPr>
                        <a:t>ГАВАЙСКАЯ</a:t>
                      </a: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17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330 Р  </a:t>
                      </a:r>
                      <a:r>
                        <a:rPr kumimoji="0" lang="ru-RU" sz="152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530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Ананасы, курица копченая, перец болгарский, фирменный соус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МАРГАРИТА   С   ТОМАТАМИ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520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Томаты,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фирменный соус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72677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01681911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ЦЕЗАРИО</a:t>
                      </a:r>
                      <a:endParaRPr lang="ru-RU" sz="1800" b="0" baseline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580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94104274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Копченая курица, пармезан, томаты черри, айсберг,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фирменный соус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504457415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901521" y="704949"/>
            <a:ext cx="6039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ПИЦЦА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624170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508715" y="704949"/>
            <a:ext cx="6825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ПИВНАЯ  СТРАНИЦА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50044299"/>
              </p:ext>
            </p:extLst>
          </p:nvPr>
        </p:nvGraphicFramePr>
        <p:xfrm>
          <a:off x="613080" y="2351564"/>
          <a:ext cx="4335229" cy="210420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229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ЧД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ФИРМЕННОЕ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РОССИЯ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алк.оголь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4,8 %  плотность 10,7 %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997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ЛОВЕНБРАУ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220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РОССИЯ  алкоголь  5,4 %  плотность 12 %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1020831" y="1768135"/>
            <a:ext cx="314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ФИЛЬТРОВАННОЕ</a:t>
            </a:r>
            <a:endParaRPr lang="ru-RU" sz="2400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3364877" y="4455769"/>
            <a:ext cx="3560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НЕФИЛЬТРОВАННОЕ</a:t>
            </a:r>
            <a:endParaRPr lang="ru-RU" sz="2400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36384163"/>
              </p:ext>
            </p:extLst>
          </p:nvPr>
        </p:nvGraphicFramePr>
        <p:xfrm>
          <a:off x="2998870" y="5046485"/>
          <a:ext cx="4335229" cy="79495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229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АМБЕРВАЙС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РОССИЯ  Белое нефильтрованное 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алкоголь 5 %  плотность 12,1  %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24" name="Прямоугольник 23"/>
          <p:cNvSpPr/>
          <p:nvPr/>
        </p:nvSpPr>
        <p:spPr>
          <a:xfrm>
            <a:off x="603522" y="5887681"/>
            <a:ext cx="356090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ТЕМНОЕ</a:t>
            </a:r>
            <a:endParaRPr lang="ru-RU" sz="2400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25" name="Таблица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9505809"/>
              </p:ext>
            </p:extLst>
          </p:nvPr>
        </p:nvGraphicFramePr>
        <p:xfrm>
          <a:off x="425015" y="6507473"/>
          <a:ext cx="4335229" cy="627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229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БАРХАТНОЕ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РОССИЯ  алкоголь  4,2 %  плотность  10,3 %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6" name="Таблица 2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026698"/>
              </p:ext>
            </p:extLst>
          </p:nvPr>
        </p:nvGraphicFramePr>
        <p:xfrm>
          <a:off x="2592630" y="8182669"/>
          <a:ext cx="4335229" cy="211904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5229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en-A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BUD 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en-A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РОССИЯ  </a:t>
                      </a:r>
                      <a:r>
                        <a:rPr lang="en-A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0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,0  %  светлое  фильтрованное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5997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7" name="Прямоугольник 26"/>
          <p:cNvSpPr/>
          <p:nvPr/>
        </p:nvSpPr>
        <p:spPr>
          <a:xfrm>
            <a:off x="2762401" y="7510871"/>
            <a:ext cx="41633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БЕЗАЛКОГОЛЬНОЕ</a:t>
            </a:r>
            <a:endParaRPr lang="ru-RU" sz="2400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3540718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679710" y="1836629"/>
            <a:ext cx="37221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dirty="0" smtClean="0">
                <a:solidFill>
                  <a:srgbClr val="34282C"/>
                </a:solidFill>
                <a:latin typeface="Rupster Script Free" panose="02000000000000000000" pitchFamily="50" charset="-52"/>
                <a:cs typeface="ALS Sector Regular" pitchFamily="50" charset="-52"/>
              </a:rPr>
              <a:t> </a:t>
            </a:r>
            <a:endParaRPr lang="ru-RU" sz="3600" dirty="0">
              <a:solidFill>
                <a:srgbClr val="34282C"/>
              </a:solidFill>
              <a:latin typeface="Rupster Script Free" panose="02000000000000000000" pitchFamily="50" charset="-52"/>
              <a:cs typeface="ALS Sector Regular" pitchFamily="50" charset="-52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8636" y="704949"/>
            <a:ext cx="6825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КРАФТОВОЕ  ПИВО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9543986"/>
              </p:ext>
            </p:extLst>
          </p:nvPr>
        </p:nvGraphicFramePr>
        <p:xfrm>
          <a:off x="508715" y="1836629"/>
          <a:ext cx="3402885" cy="7218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02885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en-A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EL  CAPULCO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«мексиканский  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лагер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»  идеально  сочетается  с  долькой  лайма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4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алк.оголь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4,8 %  плотность 10,7 %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8352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en-A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BLUE  MONKEY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en-A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en-A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Легкий,  пшеничный эль. Пряный  кориандр  и  цитрусовая  цедра  наделяют  пиво  утонченным  и  освежающим  вкусом.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алк.оголь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5,4 %  плотность 12,7 %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511072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en-A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ROUGE  DE  FLEUR</a:t>
                      </a:r>
                      <a:r>
                        <a:rPr lang="ru-R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A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39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  это  пиво  добавлен  вишневый  сок  с аккуратной  ягодной  кислинкой.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В аромате  ярко  выражены  ноты  дикой  вишни  и вишневых косточек,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которые продолжаются  в послевкусии.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алк.оголь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en-A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3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</a:t>
                      </a:r>
                      <a:r>
                        <a:rPr lang="en-A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8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%  плотность 1</a:t>
                      </a:r>
                      <a:r>
                        <a:rPr lang="en-A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1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</a:t>
                      </a:r>
                      <a:r>
                        <a:rPr lang="en-A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5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%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71328326"/>
              </p:ext>
            </p:extLst>
          </p:nvPr>
        </p:nvGraphicFramePr>
        <p:xfrm>
          <a:off x="4022501" y="1836629"/>
          <a:ext cx="3343499" cy="8239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3499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en-A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FRIDAY  AVENUE  AMERICAN  PALE  ALE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en-A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en-A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33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Легкое  и  сладковатое.  Спелый  ананас  и  весенние  цветы  приятно  удивят  вас  своим  сочетанием.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алк.оголь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5,2 %  плотность 11,7 %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88352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en-A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MILK  OF  AMNESIA  V. TROPIC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en-A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en-A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39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Яркий  вкус  манго  и  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маракуйи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. А  так  же  четыре  потрясающих  и  разных  хмеля:  «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магнум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», «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колумбус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», «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пекко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», «комет»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алк.оголь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5,5 %  плотность 14,3 %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511072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en-AU" sz="24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BOWLER  IPA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en-A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Плотное,  немного  хлебное, с  хорошо  ощутимым хмелем.  С  нотками  персика,  абрикоса,  папайи, ананаса  и  грейпфрута.  Разбавляют  вкус  хмели «</a:t>
                      </a:r>
                      <a:r>
                        <a:rPr lang="ru-RU" sz="14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амарилло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», «мозаик» и «эльдорадо» а за гармонию и горечь  отвечает «</a:t>
                      </a:r>
                      <a:r>
                        <a:rPr lang="en-A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idaho-7</a:t>
                      </a:r>
                      <a:r>
                        <a:rPr lang="ru-RU" sz="14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»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A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алк.оголь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4,8 %  плотность 10,7 %</a:t>
                      </a:r>
                      <a:r>
                        <a:rPr lang="ru-RU" sz="10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4086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508715" y="704949"/>
            <a:ext cx="682538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КОКТЕЙЛЬНОЕ  МЕНЮ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3" name="Таблица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18240648"/>
              </p:ext>
            </p:extLst>
          </p:nvPr>
        </p:nvGraphicFramePr>
        <p:xfrm>
          <a:off x="508715" y="1918553"/>
          <a:ext cx="3237785" cy="78543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37785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РОЗОВЫЙ   ЕДИНОРОГ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40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Ром, сок ананасовый, сок персиковый, сливки, сироп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ГОЛУБЫЕ   ГАВАЙИ 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330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4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Ром, ликер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блю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кюрасао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кокосовый ликер, 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сок ананасовый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АРАРАТ  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APRICOT  SPRITS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Арарат  абрикос, игристое вино, содовая, сироп, сок  лимона,, лайм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21474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АРАРАТ  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APRI</a:t>
                      </a:r>
                      <a:r>
                        <a:rPr lang="en-A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C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OT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ТОНИК</a:t>
                      </a:r>
                    </a:p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7903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Арарат абрикос,  тоник,  апельсин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8976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4582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АРАРАТ  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CHERRY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5642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Арарат вишня,  вишневый  сок, мята,  сок лимона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98643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929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MARTINI  FIERO &amp; TONIC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</a:t>
                      </a:r>
                      <a:r>
                        <a:rPr lang="en-US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6929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Мартини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фиеро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 тоник, апельсин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0100964"/>
                  </a:ext>
                </a:extLst>
              </a:tr>
            </a:tbl>
          </a:graphicData>
        </a:graphic>
      </p:graphicFrame>
      <p:graphicFrame>
        <p:nvGraphicFramePr>
          <p:cNvPr id="14" name="Таблица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9892008"/>
              </p:ext>
            </p:extLst>
          </p:nvPr>
        </p:nvGraphicFramePr>
        <p:xfrm>
          <a:off x="3921407" y="1961673"/>
          <a:ext cx="3190593" cy="71661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90593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СЫН   МАМИНОЙ   ПОДРУГИ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590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джин,  абсент,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трипл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сек,  энергетический  напиток,  спрайт,  сироп мяты,  апельсиновый  джем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МАЙ  ТАЙ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Ром  белый,  ром  пряный,  ром  черный,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трипл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сек,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фреш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лимона,  сироп  миндаля,  сок  ананасовый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ВИСКИ - КОЛА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21474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КУБА - ЛИБРЕ 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7903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4582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НЕГРОНИ 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5642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Джин,  мартини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россо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апероль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98643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929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ЧИНЗАНО  БЬЯНКО  </a:t>
                      </a:r>
                      <a:r>
                        <a:rPr lang="en-A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&amp;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ТОНИК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en-A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6929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Мартини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бьянко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 тоник,  лайм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010096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26549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-3474637" y="2454081"/>
            <a:ext cx="39305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4000" dirty="0" smtClean="0">
                <a:solidFill>
                  <a:srgbClr val="34282C"/>
                </a:solidFill>
                <a:latin typeface="Rupster Script Free" panose="02000000000000000000" pitchFamily="50" charset="-52"/>
                <a:cs typeface="ALS Sector Regular" pitchFamily="50" charset="-52"/>
              </a:rPr>
              <a:t> </a:t>
            </a:r>
            <a:endParaRPr lang="ru-RU" sz="4000" dirty="0">
              <a:solidFill>
                <a:srgbClr val="34282C"/>
              </a:solidFill>
              <a:latin typeface="Rupster Script Free" panose="02000000000000000000" pitchFamily="50" charset="-52"/>
              <a:cs typeface="ALS Sector Regular" pitchFamily="50" charset="-52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2197944"/>
              </p:ext>
            </p:extLst>
          </p:nvPr>
        </p:nvGraphicFramePr>
        <p:xfrm>
          <a:off x="630227" y="493666"/>
          <a:ext cx="3100924" cy="1042210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ТЕКИЛА  САНРАЙЗ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Текила,  сок  апельсиновый,  сироп  гренадин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БЛ * ДСКАЯ   СВЕЖЕСТЬ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Водка,  энергетический  напиток, кола,  лимонный  сок,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сироп  гренадин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ЛЕТЯЩИЙ  ОЛЕНЬ 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40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Биттер,  энергетический  напиток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21474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ДЖИН - ТОНИК 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7903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Джин,  тоник,  лайм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8976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4582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ЛОНГ  АЙЛЕНД 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5642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Ром,  текила, водка,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трипл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сек,  джин,  сок  лимона,  кола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98643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929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СЕКС  НА  ПЛЯЖЕ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6929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водка  персиковый  сок,  апельсиновый ликер, сок вишневый,  сироп дыня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0100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9988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ПИНА  КОЛАДА 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0209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Ром,  кокосовый  ликер,  сироп  кокос,  сок  ананасовый,  молоко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23146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2600340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7415784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995835511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30177456"/>
              </p:ext>
            </p:extLst>
          </p:nvPr>
        </p:nvGraphicFramePr>
        <p:xfrm>
          <a:off x="4136792" y="410673"/>
          <a:ext cx="3100924" cy="945920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КРОВЬ  И  ПЕСОК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Ром,  гренадин,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биттер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 сок  ананасовый,  сок  апельсиновый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ГОЛУБАЯ  ЛАГУНА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Сироп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блю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кюрасао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 водка,  лимонный сок, спрайт 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МОХИТО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Ром,  мята,  лайм,  содовая,  тростниковый  сахар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258459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69851">
                <a:tc>
                  <a:txBody>
                    <a:bodyPr/>
                    <a:lstStyle/>
                    <a:p>
                      <a:pPr algn="ctr"/>
                      <a:r>
                        <a:rPr lang="ru-RU" sz="2000" b="0" u="sng" baseline="0" dirty="0" smtClean="0">
                          <a:solidFill>
                            <a:srgbClr val="FF0000"/>
                          </a:solidFill>
                          <a:latin typeface="Intro Head B Base" pitchFamily="50" charset="-52"/>
                          <a:cs typeface="ALS Sector Regular" pitchFamily="50" charset="-52"/>
                        </a:rPr>
                        <a:t>ШОТ   И  ЭКСТРИМ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21474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ХВОСТ   ДРАКОНА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7903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Абсент,  спрайт,  гренадин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8976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4582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ХИРОСИМА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5642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Самбука,  абсент, ликер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болс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 гренадин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98643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929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БОДРЫЙ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6929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Биттер,  ром,  гренадин,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фреш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лимона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0100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85998826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 – 52   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7020929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Кофейный  ликер, сливочный  ликер,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трипл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сек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23146127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26003409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4502023"/>
              </p:ext>
            </p:extLst>
          </p:nvPr>
        </p:nvGraphicFramePr>
        <p:xfrm>
          <a:off x="226819" y="10111562"/>
          <a:ext cx="7258502" cy="538163"/>
        </p:xfrm>
        <a:graphic>
          <a:graphicData uri="http://schemas.openxmlformats.org/drawingml/2006/table">
            <a:tbl>
              <a:tblPr/>
              <a:tblGrid>
                <a:gridCol w="7258502">
                  <a:extLst>
                    <a:ext uri="{9D8B030D-6E8A-4147-A177-3AD203B41FA5}">
                      <a16:colId xmlns="" xmlns:a16="http://schemas.microsoft.com/office/drawing/2014/main" val="1758438729"/>
                    </a:ext>
                  </a:extLst>
                </a:gridCol>
              </a:tblGrid>
              <a:tr h="538163">
                <a:tc>
                  <a:txBody>
                    <a:bodyPr/>
                    <a:lstStyle/>
                    <a:p>
                      <a:pPr marL="285750" indent="-285750" algn="ctr">
                        <a:buFont typeface="Arial" charset="0"/>
                        <a:buChar char="•"/>
                      </a:pPr>
                      <a:r>
                        <a:rPr lang="ru-RU" sz="1400" baseline="0" dirty="0" smtClean="0">
                          <a:solidFill>
                            <a:schemeClr val="bg1"/>
                          </a:solidFill>
                        </a:rPr>
                        <a:t>ОБЬЕМ  КОКТЕЙЛЕЙ  УКАЗАН  С  УЧЕТОМ  СОДЕРЖАЩЕГОСЯ  В  НИХ   ЛЬДА</a:t>
                      </a:r>
                      <a:endParaRPr lang="ru-RU" sz="14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28575" cmpd="sng">
                      <a:solidFill>
                        <a:schemeClr val="bg1"/>
                      </a:solidFill>
                      <a:prstDash val="solid"/>
                    </a:lnL>
                    <a:lnR w="28575" cmpd="sng">
                      <a:solidFill>
                        <a:schemeClr val="bg1"/>
                      </a:solidFill>
                      <a:prstDash val="solid"/>
                    </a:lnR>
                    <a:lnT w="28575" cmpd="sng">
                      <a:solidFill>
                        <a:schemeClr val="bg1"/>
                      </a:solidFill>
                      <a:prstDash val="solid"/>
                    </a:lnT>
                    <a:lnB w="28575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800891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41375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 rot="16200000">
            <a:off x="-2902606" y="5543417"/>
            <a:ext cx="682538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       ВИННАЯ   КАРТА </a:t>
            </a:r>
            <a:endParaRPr lang="ru-RU" sz="3200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68481921"/>
              </p:ext>
            </p:extLst>
          </p:nvPr>
        </p:nvGraphicFramePr>
        <p:xfrm>
          <a:off x="684327" y="1066950"/>
          <a:ext cx="3443677" cy="85167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443677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МАЛЬБЕК  ДОН  КРИСТОБАЛЬ  1492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2600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Сухое вино  аргентины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НЕКЕАС  ТИНТО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75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2600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Сухое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испании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КЭФЕР  ПРИМИТИВО  БИО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75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2100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Сухое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италии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1421635">
                <a:tc>
                  <a:txBody>
                    <a:bodyPr/>
                    <a:lstStyle/>
                    <a:p>
                      <a:pPr algn="ctr"/>
                      <a:endParaRPr lang="ru-RU" sz="10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21474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ПИНО  ГРИДЖИО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7903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Сухое  вино  ИТАЛИИ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8976205"/>
                  </a:ext>
                </a:extLst>
              </a:tr>
              <a:tr h="282547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4582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ПИРОСМАНИ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1800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5642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Полусладкое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грузии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98643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929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ФЭТ  БАРРЕЛ  СОВИНЬОН  БЛАН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6929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сухое  вино  ЮАР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0100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29056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ТОРРОНТЕС  ДОН  КРИСТОБАЛЬ  1492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2600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53937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сухое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АРгентины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08850645"/>
                  </a:ext>
                </a:extLst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406166" y="444642"/>
            <a:ext cx="314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КРАСНЫЕ  ВИНА</a:t>
            </a:r>
            <a:endParaRPr lang="ru-RU" sz="24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802474" y="4984925"/>
            <a:ext cx="314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БЕЛЫЕ  ВИНА</a:t>
            </a:r>
            <a:endParaRPr lang="ru-RU" sz="24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4054031" y="5387141"/>
            <a:ext cx="330855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ПОЛУСУХИЕ  ВИНА</a:t>
            </a:r>
            <a:endParaRPr lang="ru-RU" sz="24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4858767"/>
              </p:ext>
            </p:extLst>
          </p:nvPr>
        </p:nvGraphicFramePr>
        <p:xfrm>
          <a:off x="4054031" y="6098842"/>
          <a:ext cx="3342224" cy="441122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422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НЕКЕАС  РОСАДО   ГАРНАЧА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2800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Сочное  розовое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испании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ТЬЕРРА  ДЕЛЬ  ФУЭГО  КАРМЕНЕР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1800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Ароматное  красное вино  чили  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КЭФЕР  НЕГРОАМАРО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75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нежное  розовое  вино  ИТАЛИИ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21474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ВЕРДЕГАР  ВИНЬЮ  ВЕРДЕ  </a:t>
                      </a:r>
                      <a:r>
                        <a:rPr lang="en-A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DOC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endParaRPr lang="en-AU" sz="1800" b="0" baseline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,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75 мл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7903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Молодое  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португалии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8976205"/>
                  </a:ext>
                </a:extLst>
              </a:tr>
            </a:tbl>
          </a:graphicData>
        </a:graphic>
      </p:graphicFrame>
      <p:graphicFrame>
        <p:nvGraphicFramePr>
          <p:cNvPr id="23" name="Таблица 2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7300132"/>
              </p:ext>
            </p:extLst>
          </p:nvPr>
        </p:nvGraphicFramePr>
        <p:xfrm>
          <a:off x="877042" y="9959482"/>
          <a:ext cx="3100924" cy="62731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ЦИНАНДАЛИ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1700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Сухое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грузии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845650"/>
              </p:ext>
            </p:extLst>
          </p:nvPr>
        </p:nvGraphicFramePr>
        <p:xfrm>
          <a:off x="4185598" y="1091381"/>
          <a:ext cx="3100924" cy="3619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/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ПИРОСМАНИ 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1800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27251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Полусладкое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грузии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КИНДЗМАРАУЛИ 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2600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Полусладкое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грузии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САПЕРАВИ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1800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Сухое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грузии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ЕЖЕВИЧНОЕ  и  ГРАНАТОВОЕ </a:t>
                      </a:r>
                    </a:p>
                    <a:p>
                      <a:pPr algn="ctr"/>
                      <a:r>
                        <a:rPr lang="ru-RU" sz="152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2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1500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Плодовые    вина  АРМЕНИИ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07802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795992"/>
              </p:ext>
            </p:extLst>
          </p:nvPr>
        </p:nvGraphicFramePr>
        <p:xfrm>
          <a:off x="590860" y="1755643"/>
          <a:ext cx="3257240" cy="785134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57240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ФЭТ  БАРРЕЛ  СОВИНЬОН  БЛАН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Белое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юар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ВЕРДЕГАР  ВИНЬЮ  ВЕРДЕ  </a:t>
                      </a:r>
                      <a:r>
                        <a:rPr lang="en-A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DOC</a:t>
                      </a:r>
                      <a:endParaRPr lang="ru-RU" sz="1800" b="0" baseline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en-A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48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Белое  полусухое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португалии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КЭФЕР  НЕГРОАМАРО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Розовое  полусухое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италии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214740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ПИРОСМАНИ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79036218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Красное  сухое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испании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38976205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82458296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НЕКЕАС  ТИНТО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520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5642884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Красное  сухое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испании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9864325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92974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КИНДЗМАРАУЛИ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520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692978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Красное  сухое  вино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грузии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60100964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2905626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ЕЖЕВИЧНОЕ   и  ГРАНАТОВОЕ</a:t>
                      </a:r>
                    </a:p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5393795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Красные  плодовые  вина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армении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08850645"/>
                  </a:ext>
                </a:extLst>
              </a:tr>
            </a:tbl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548185" y="561150"/>
            <a:ext cx="314359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ВИНА</a:t>
            </a:r>
          </a:p>
          <a:p>
            <a:pPr algn="ctr"/>
            <a:r>
              <a:rPr lang="ru-RU" sz="24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ПО БОКАЛАМ</a:t>
            </a:r>
            <a:endParaRPr lang="ru-RU" sz="24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92574" y="7177054"/>
            <a:ext cx="314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ВЕРМУТ</a:t>
            </a:r>
            <a:endParaRPr lang="ru-RU" sz="24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85000981"/>
              </p:ext>
            </p:extLst>
          </p:nvPr>
        </p:nvGraphicFramePr>
        <p:xfrm>
          <a:off x="4098389" y="7957022"/>
          <a:ext cx="3100924" cy="211217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МАРТИНИ  ФИЕРО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ЧИНЗАНО   БЬЯНКА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ЧИНЗАНО   РОССО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21474065"/>
                  </a:ext>
                </a:extLst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0766939"/>
              </p:ext>
            </p:extLst>
          </p:nvPr>
        </p:nvGraphicFramePr>
        <p:xfrm>
          <a:off x="3806001" y="1643914"/>
          <a:ext cx="3100924" cy="507080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8185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ЧИНЗАНО  АСТИ  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мл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2800 Р</a:t>
                      </a:r>
                    </a:p>
                    <a:p>
                      <a:pPr algn="ctr"/>
                      <a:r>
                        <a:rPr lang="ru-RU" sz="1100" b="0" i="0" kern="1200" dirty="0" smtClean="0">
                          <a:solidFill>
                            <a:schemeClr val="lt1"/>
                          </a:solidFill>
                          <a:effectLst/>
                          <a:latin typeface="Bronn Rust Light" pitchFamily="50" charset="-52"/>
                          <a:ea typeface="+mn-ea"/>
                          <a:cs typeface="+mn-cs"/>
                        </a:rPr>
                        <a:t>ИТАЛИЯ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7251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ЧИНЗАНО  ПРОСЕККО 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 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2800 Р</a:t>
                      </a:r>
                    </a:p>
                    <a:p>
                      <a:pPr algn="ctr"/>
                      <a:r>
                        <a:rPr lang="ru-RU" sz="1100" b="0" i="0" kern="1200" dirty="0" smtClean="0">
                          <a:solidFill>
                            <a:schemeClr val="lt1"/>
                          </a:solidFill>
                          <a:effectLst/>
                          <a:latin typeface="Bronn Rust Light" pitchFamily="50" charset="-52"/>
                          <a:ea typeface="+mn-ea"/>
                          <a:cs typeface="+mn-cs"/>
                        </a:rPr>
                        <a:t>Италия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АНИМА   АРИСТОВ   БРЮТ 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1650 Р</a:t>
                      </a:r>
                    </a:p>
                    <a:p>
                      <a:pPr algn="ctr"/>
                      <a:r>
                        <a:rPr lang="ru-RU" sz="1100" b="0" i="0" kern="1200" dirty="0" smtClean="0">
                          <a:solidFill>
                            <a:schemeClr val="lt1"/>
                          </a:solidFill>
                          <a:effectLst/>
                          <a:latin typeface="Bronn Rust Light" pitchFamily="50" charset="-52"/>
                          <a:ea typeface="+mn-ea"/>
                          <a:cs typeface="+mn-cs"/>
                        </a:rPr>
                        <a:t>Россия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57869456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МЕЛАНЖ   СВИТ  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0,75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1500 Р</a:t>
                      </a:r>
                    </a:p>
                    <a:p>
                      <a:pPr algn="ctr"/>
                      <a:r>
                        <a:rPr lang="ru-RU" sz="1100" b="0" i="0" kern="1200" dirty="0" smtClean="0">
                          <a:solidFill>
                            <a:schemeClr val="lt1"/>
                          </a:solidFill>
                          <a:effectLst/>
                          <a:latin typeface="Bronn Rust Light" pitchFamily="50" charset="-52"/>
                          <a:ea typeface="+mn-ea"/>
                          <a:cs typeface="+mn-cs"/>
                        </a:rPr>
                        <a:t>Россия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742593217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МЕЛАНЖ   БРЮТ  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20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0,75</a:t>
                      </a:r>
                      <a:r>
                        <a:rPr lang="ru-RU" sz="155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1500 Р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i="0" kern="1200" dirty="0" smtClean="0">
                          <a:solidFill>
                            <a:schemeClr val="lt1"/>
                          </a:solidFill>
                          <a:effectLst/>
                          <a:latin typeface="Bronn Rust Light" pitchFamily="50" charset="-52"/>
                          <a:ea typeface="+mn-ea"/>
                          <a:cs typeface="+mn-cs"/>
                        </a:rPr>
                        <a:t>Россия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1" name="Прямоугольник 20"/>
          <p:cNvSpPr/>
          <p:nvPr/>
        </p:nvSpPr>
        <p:spPr>
          <a:xfrm>
            <a:off x="3892575" y="930482"/>
            <a:ext cx="31435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ИГРИСТЫЕ ВИНА</a:t>
            </a:r>
            <a:endParaRPr lang="ru-RU" sz="24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sp>
        <p:nvSpPr>
          <p:cNvPr id="2" name="Прямоугольник 1"/>
          <p:cNvSpPr/>
          <p:nvPr/>
        </p:nvSpPr>
        <p:spPr>
          <a:xfrm rot="5400000">
            <a:off x="4060825" y="5062277"/>
            <a:ext cx="627697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ВИННАЯ  КАРТА</a:t>
            </a:r>
            <a:endParaRPr lang="ru-RU" sz="3200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641507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36014" y="5034489"/>
            <a:ext cx="3143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БРЕНДИ И</a:t>
            </a:r>
          </a:p>
          <a:p>
            <a:pPr algn="ctr"/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КОНЬЯК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3114923"/>
              </p:ext>
            </p:extLst>
          </p:nvPr>
        </p:nvGraphicFramePr>
        <p:xfrm>
          <a:off x="4007543" y="1781141"/>
          <a:ext cx="3010768" cy="70262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en-A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ФЬЮРИНГ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algn="ctr"/>
                      <a:r>
                        <a:rPr lang="en-A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ПОУГС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en-A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ВИЛЬЯМ   ЛОУСОНС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ВИЛЬЯМ   ЛОУСОНС  СУПЕР  СПАЙСД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5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30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67686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БАЛЛАНТАЙНС  ФАЙНЕСТ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62571496"/>
                  </a:ext>
                </a:extLst>
              </a:tr>
              <a:tr h="124812">
                <a:tc>
                  <a:txBody>
                    <a:bodyPr/>
                    <a:lstStyle/>
                    <a:p>
                      <a:pPr algn="ctr"/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26336697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БАЛЛАНТАЙНС  БРАЗИЛ  ЛАЙМ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8900731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4831498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ДЖЕМЕСОН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880169013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98834006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ДЖЕМЕСОН   ОРАНЖ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55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05347960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179643214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16225284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6465201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510597000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91388" y="946494"/>
            <a:ext cx="2832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ВОДКА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874712" y="946494"/>
            <a:ext cx="31435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ВИСКИ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05453317"/>
              </p:ext>
            </p:extLst>
          </p:nvPr>
        </p:nvGraphicFramePr>
        <p:xfrm>
          <a:off x="722364" y="1648602"/>
          <a:ext cx="3010768" cy="31225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МАМОНТ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ТУНДРА   АУТЕНТИК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ЦАРСКАЯ  ЗОЛОТАЯ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170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ХАНСКАЯ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190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67686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БЕЛУГА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62571496"/>
                  </a:ext>
                </a:extLst>
              </a:tr>
              <a:tr h="124812">
                <a:tc>
                  <a:txBody>
                    <a:bodyPr/>
                    <a:lstStyle/>
                    <a:p>
                      <a:pPr algn="ctr"/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26336697"/>
                  </a:ext>
                </a:extLst>
              </a:tr>
            </a:tbl>
          </a:graphicData>
        </a:graphic>
      </p:graphicFrame>
      <p:graphicFrame>
        <p:nvGraphicFramePr>
          <p:cNvPr id="18" name="Таблица 1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8911217"/>
              </p:ext>
            </p:extLst>
          </p:nvPr>
        </p:nvGraphicFramePr>
        <p:xfrm>
          <a:off x="702431" y="6131304"/>
          <a:ext cx="3010768" cy="410158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АРАРАТ  5 *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АРАРАТ   АНИ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АРАРАТ  ВИШНЯ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АРАРАТ  АБРИКОС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676865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НОЙ  3*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30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862571496"/>
                  </a:ext>
                </a:extLst>
              </a:tr>
              <a:tr h="124812">
                <a:tc>
                  <a:txBody>
                    <a:bodyPr/>
                    <a:lstStyle/>
                    <a:p>
                      <a:pPr algn="ctr"/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26336697"/>
                  </a:ext>
                </a:extLst>
              </a:tr>
              <a:tr h="29620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НОЙ  5*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55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5890073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296203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БИСКВИТ</a:t>
                      </a:r>
                      <a:r>
                        <a:rPr lang="en-US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en-A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VS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660049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ик 9"/>
          <p:cNvSpPr/>
          <p:nvPr/>
        </p:nvSpPr>
        <p:spPr>
          <a:xfrm>
            <a:off x="636013" y="7042494"/>
            <a:ext cx="31435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ТЕКИЛА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2444490"/>
              </p:ext>
            </p:extLst>
          </p:nvPr>
        </p:nvGraphicFramePr>
        <p:xfrm>
          <a:off x="4152320" y="5973742"/>
          <a:ext cx="3010768" cy="382602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ЯГЕРМЕЙСТЕР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БЕХЕРОВКА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САМБУКА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ТУНДРА  БИТТЕР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230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9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АПЕРОЛЬ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50</a:t>
                      </a:r>
                      <a:r>
                        <a:rPr lang="ru-RU" sz="155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9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КАМПАРИ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55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676865"/>
                  </a:ext>
                </a:extLst>
              </a:tr>
            </a:tbl>
          </a:graphicData>
        </a:graphic>
      </p:graphicFrame>
      <p:sp>
        <p:nvSpPr>
          <p:cNvPr id="14" name="Прямоугольник 13"/>
          <p:cNvSpPr/>
          <p:nvPr/>
        </p:nvSpPr>
        <p:spPr>
          <a:xfrm>
            <a:off x="791386" y="946494"/>
            <a:ext cx="2832855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РОМ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103310" y="946494"/>
            <a:ext cx="314359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ДЖИН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60008063"/>
              </p:ext>
            </p:extLst>
          </p:nvPr>
        </p:nvGraphicFramePr>
        <p:xfrm>
          <a:off x="636012" y="1603984"/>
          <a:ext cx="3310770" cy="500836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310770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КОНТРАБАНДО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en-A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36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ОАКХАРД  ОРИДЖИНАЛ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ГАВАНА  КЛАБ  3  ГОДА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ГАВАНА  КЛАБ  ЭСПЕСИАЛЬ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229519">
                <a:tc>
                  <a:txBody>
                    <a:bodyPr/>
                    <a:lstStyle/>
                    <a:p>
                      <a:pPr algn="ctr"/>
                      <a:endParaRPr lang="ru-RU" sz="105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БАКАРДИ  КАРТА  ОРО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5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1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КАПИТАН  МОРГАН   ЗОЛОТОЙ</a:t>
                      </a:r>
                      <a:r>
                        <a:rPr lang="ru-RU" sz="20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5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5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676865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КАПИТАН  МОРГАН  ЧЕРНЫЙ  ПРЯНЫЙ </a:t>
                      </a:r>
                      <a:r>
                        <a:rPr lang="ru-RU" sz="20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0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5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07177369"/>
              </p:ext>
            </p:extLst>
          </p:nvPr>
        </p:nvGraphicFramePr>
        <p:xfrm>
          <a:off x="702428" y="7986461"/>
          <a:ext cx="3010768" cy="1763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СОМБРЕРО   СИЛЬВЕР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en-A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ЭСПОЛОН  БЛАНКО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03676865"/>
                  </a:ext>
                </a:extLst>
              </a:tr>
              <a:tr h="48859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ЭСПОЛОН  РЕПОСАДО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</a:t>
                      </a:r>
                      <a:r>
                        <a:rPr lang="ru-RU" sz="152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0" name="Прямоугольник 19"/>
          <p:cNvSpPr/>
          <p:nvPr/>
        </p:nvSpPr>
        <p:spPr>
          <a:xfrm>
            <a:off x="4103311" y="4622369"/>
            <a:ext cx="31435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НАСТОЙКИ</a:t>
            </a:r>
            <a:r>
              <a:rPr lang="ru-RU" sz="3000" dirty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 </a:t>
            </a:r>
            <a:r>
              <a:rPr lang="ru-RU" sz="3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 И</a:t>
            </a:r>
            <a:r>
              <a:rPr lang="ru-RU" sz="3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 АПЕРИТИВЫ</a:t>
            </a:r>
            <a:endParaRPr lang="ru-RU" sz="3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1620856"/>
              </p:ext>
            </p:extLst>
          </p:nvPr>
        </p:nvGraphicFramePr>
        <p:xfrm>
          <a:off x="4169725" y="1686650"/>
          <a:ext cx="3010768" cy="25678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БИККЕНС </a:t>
                      </a:r>
                      <a:r>
                        <a:rPr lang="ru-RU" sz="20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5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5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9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9113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БИФИТЕР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57584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БИФИТЕР  БЛАД  ОРАНЖ  </a:t>
                      </a:r>
                      <a:r>
                        <a:rPr lang="en-A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/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ЛЕМОН   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400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0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БОМБЕЙ  САПФИР 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мл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873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07116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угольник 6"/>
          <p:cNvSpPr/>
          <p:nvPr/>
        </p:nvSpPr>
        <p:spPr>
          <a:xfrm>
            <a:off x="901521" y="704949"/>
            <a:ext cx="6039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ПИЦЦА</a:t>
            </a:r>
            <a:endParaRPr lang="ru-RU" sz="4000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6897597"/>
              </p:ext>
            </p:extLst>
          </p:nvPr>
        </p:nvGraphicFramePr>
        <p:xfrm>
          <a:off x="642159" y="1785710"/>
          <a:ext cx="3010768" cy="55541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5852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КАРБОНАРА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530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5459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Бекон, пармезан, перепелиное яйцо,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фирменный соус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9894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ALS Sector Regular" pitchFamily="50" charset="-52"/>
                        </a:rPr>
                        <a:t>ПИЦЦА-БУРГЕР  С  КУНЖУТНЫМ БОРТИКОМ  </a:t>
                      </a:r>
                      <a:r>
                        <a:rPr kumimoji="0" lang="ru-RU" sz="152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720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Мясной фарш, бекон, соленый огурчик,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моцарелла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, чеддер, BBQ  и  томатный  соус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591888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ALS Sector Regular" pitchFamily="50" charset="-52"/>
                        </a:rPr>
                        <a:t>ПИЦЦА-ЧИКЕНБУРГЕР</a:t>
                      </a: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ALS Sector Regular" pitchFamily="50" charset="-52"/>
                        </a:rPr>
                        <a:t>С  КУНЖУТНЫМ   БОРТИКОМ</a:t>
                      </a: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2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720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копченая курица, соленый огурчик,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чеддер, лук, BBQ  и  томатный  соус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3856057"/>
              </p:ext>
            </p:extLst>
          </p:nvPr>
        </p:nvGraphicFramePr>
        <p:xfrm>
          <a:off x="4040214" y="1849210"/>
          <a:ext cx="3010768" cy="51458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5852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САЛЬМОНЕ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480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850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645459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Копченый лосось,  сыр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фета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фирменный соус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59894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ТОМ ЯМ   С  МОРЕПРОДУКТАМИ</a:t>
                      </a:r>
                      <a:endParaRPr lang="ru-RU" sz="1800" b="0" baseline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 см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 см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950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Тигровые креветки, мясо мидий, лосось, томаты черри,</a:t>
                      </a:r>
                    </a:p>
                    <a:p>
                      <a:pPr algn="ctr"/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 соус  том ям 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56613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ПИЦЦА   ЗАКРЫТАЯ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  </a:t>
                      </a:r>
                      <a:r>
                        <a:rPr lang="ru-RU" sz="1520" b="0" i="0" kern="1200" dirty="0" err="1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450 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Копченая курица, картофель, лук,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сливочный  соус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</a:tbl>
          </a:graphicData>
        </a:graphic>
      </p:graphicFrame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84002200"/>
              </p:ext>
            </p:extLst>
          </p:nvPr>
        </p:nvGraphicFramePr>
        <p:xfrm>
          <a:off x="746125" y="7558088"/>
          <a:ext cx="3010768" cy="204477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/>
              </a:tblGrid>
              <a:tr h="41795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ДЕРЕВЕНСКИЙ   ПИРОГ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  ГОРБУШЕЙ ,  ЛУКОМ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и  сливочным  маслом  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  </a:t>
                      </a:r>
                      <a:r>
                        <a:rPr lang="ru-RU" sz="1520" b="0" i="0" kern="1200" dirty="0" err="1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шт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650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Филе горбуши, рис, лук,, сливочное масло,  специи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67475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8918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901521" y="704949"/>
            <a:ext cx="6039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ХОЛОДНЫЕ</a:t>
            </a:r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 </a:t>
            </a:r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ЗАКУСКИ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93784114"/>
              </p:ext>
            </p:extLst>
          </p:nvPr>
        </p:nvGraphicFramePr>
        <p:xfrm>
          <a:off x="497145" y="2008005"/>
          <a:ext cx="3010768" cy="74645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24541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СЫРНОЕ   АССОРТИ </a:t>
                      </a:r>
                      <a:endParaRPr lang="ru-RU" sz="32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 пармезаном, 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дорблю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, мини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моцареллой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, сулугуни, медом и орехами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359674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1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Bronn Rust Light" panose="00000400000000000000" pitchFamily="50" charset="-52"/>
                        <a:ea typeface="+mn-ea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184747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СЕВИЧЕ  ИЗ   ФОРЕЛИ  С  МАНГО СОУСОМ  И  ИКРОЙ  МАСАГО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170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г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ТАРТАР   ИЗ  ГОВЯДИНЫ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358950">
                <a:tc>
                  <a:txBody>
                    <a:bodyPr/>
                    <a:lstStyle/>
                    <a:p>
                      <a:pPr algn="ctr"/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 каперсами, пряной заправкой, перепелиным яйцом и хрустящими тостами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42196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450574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РЫБНАЯ ТАРЕЛКА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150/30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г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1050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лососем слабой соли, форелью  х/к, , ОМУЛЬ  Слабой соли, чесночным маслом и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брускеттами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6835176"/>
                  </a:ext>
                </a:extLst>
              </a:tr>
              <a:tr h="39277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573206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МЯСНОЕ   АССОРТИ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950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ростбифом, карбонатом, свиным языком и горчицей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76264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4908269"/>
              </p:ext>
            </p:extLst>
          </p:nvPr>
        </p:nvGraphicFramePr>
        <p:xfrm>
          <a:off x="4229088" y="2011343"/>
          <a:ext cx="3010768" cy="664313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5852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ФРУКТОВОЕ   АССОРТИ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СЕЗОННЫЕ ФРУКТЫ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306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СЕЛЬДЬ   С   КАРТОФЕЛЕМ  БЭБИ             И  МАРИНОВАННЫМ  ЛУКОМ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210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52591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ОВОЩНОЕ   АССОРТИ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230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г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270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томатами, огурцами, болгарским перцем, луком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726770"/>
                  </a:ext>
                </a:extLst>
              </a:tr>
              <a:tr h="182928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ДОМАШНИЕ   РАЗНОСОЛЫ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430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590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маринованными огурцами и томатами, квашеной капустой, груздями, опятами, луком и сметаной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6835176"/>
                  </a:ext>
                </a:extLst>
              </a:tr>
              <a:tr h="14851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573206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ALS Sector Regular" pitchFamily="50" charset="-52"/>
                        </a:rPr>
                        <a:t>ГРУЗДИ   БОЧКОВЫЕ</a:t>
                      </a: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ALS Sector Regular" pitchFamily="50" charset="-52"/>
                        </a:rPr>
                        <a:t> СО  СМЕТАНОЙ  И   ЛУКОМ </a:t>
                      </a: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2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150 г  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450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1001577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01521" y="704949"/>
            <a:ext cx="6039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САЛАТЫ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90311701"/>
              </p:ext>
            </p:extLst>
          </p:nvPr>
        </p:nvGraphicFramePr>
        <p:xfrm>
          <a:off x="568401" y="1546544"/>
          <a:ext cx="3100924" cy="884091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541609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САЛАТ  С  ЖАРЕНОЙ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ГОВЯЖЬЕЙ   ВЫРЕЗКОЙ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220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38175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виноградом ,  сыром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фета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 и   жареными     грибами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87028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9045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ФИРМЕННЫЙ  МЯСНОЙ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180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языком, копченой курицей, томатами, чесноком  и  печеными овощами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ДАЛЬНЕВОСТОЧНЫЙ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 МОРЕПРОДУКТАМИ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170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Под   соусом  манго-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маракуйя</a:t>
                      </a:r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51622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ГАВАЙСКИЙ  ПОКЕ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 ЛОСОСЕМ, АВОКАДО  И  ИМБИРЕМ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220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490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35895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СО СВЕЖИМ ОГУРЦОМ, ЯПОНСКИМ РИСОМ, ЧУККОЙ, ТОМАТАМИ ЧЕРРИ И КУКУРУЗОЙ ПОД ОРЕХОВЫМ СОУСОМ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8950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353084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 РОСТБИФОМ  И  ОПЯТАМИ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180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226923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Картофельными  дольками , черри  и  сухариками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6835176"/>
                  </a:ext>
                </a:extLst>
              </a:tr>
              <a:tr h="39277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346352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ТОМАТО   КАПРЕЗЕ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180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380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томатами   черри, мини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моцареллой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и  базиликовым  соусом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76264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9151257"/>
              </p:ext>
            </p:extLst>
          </p:nvPr>
        </p:nvGraphicFramePr>
        <p:xfrm>
          <a:off x="4165232" y="1798336"/>
          <a:ext cx="3010768" cy="784898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81360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ЛОСОСЕМ,  КРЕВЕТКАМИ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 ВИНОГРАДОМ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640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32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Под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апельсиново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– пряной  заправкой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306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ГРЕЧЕСКИЙ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ОТ   ШЕФА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17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190 г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380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 кедровым орехом и сегментом  апельсина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212221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ПИКАНТНЫЙ   САЛАТ  С  ЯЗЫКОМ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190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Теплым  картофелем  бэби и шампиньонами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726770"/>
                  </a:ext>
                </a:extLst>
              </a:tr>
              <a:tr h="182928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ЦЕЗАРЬ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  ЛОСОСЕМ   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190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14851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573206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ЦЕЗАРЬ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С   КРЕВЕТКАМИ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2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190  г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450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  <a:tr h="415064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3206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ЦЕЗАРЬ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С  ЦЫПЛЕНКОМ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2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210  г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390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73206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800" b="0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prstClr val="white"/>
                        </a:solidFill>
                        <a:effectLst/>
                        <a:uLnTx/>
                        <a:uFillTx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2046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3523073"/>
              </p:ext>
            </p:extLst>
          </p:nvPr>
        </p:nvGraphicFramePr>
        <p:xfrm>
          <a:off x="558534" y="2123619"/>
          <a:ext cx="3010768" cy="681276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90221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СЫРНЫЕ 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МЕДАЛЬОНЫ   ИЗ   МОЦАРЕЛЛЫ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·  250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г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05523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НАГГЕТСЫ  С  КЕТЧУПОМ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45122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ТИГРОВЫЕ 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КРЕВЕТКИ   ЖАРЕНЫЕ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140/20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 чесночном масле с пряными  травами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248141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349507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ЛУКОВЫЕ   КОЛЬЦА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130/50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222775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соево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-сметанным   соусом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726770"/>
                  </a:ext>
                </a:extLst>
              </a:tr>
              <a:tr h="263108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РЕБРЫШКИ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КОПЧЕНЫЕ </a:t>
                      </a:r>
                      <a:r>
                        <a:rPr lang="en-A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BBQ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С  ФРИ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300/100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540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212555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сырно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- чесночным  соусом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6835176"/>
                  </a:ext>
                </a:extLst>
              </a:tr>
              <a:tr h="157871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57320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КРЫЛЫШКИ    ГРИЛЬ</a:t>
                      </a:r>
                      <a:endParaRPr lang="ru-RU" sz="1800" b="0" baseline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  ОСТРОМ СОУСЕ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390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</a:tbl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70066136"/>
              </p:ext>
            </p:extLst>
          </p:nvPr>
        </p:nvGraphicFramePr>
        <p:xfrm>
          <a:off x="4229625" y="1969770"/>
          <a:ext cx="3010768" cy="753062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585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ГРЕНКИ 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ЧЕСНОЧНЫЕ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сырнО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-ЧЕСНОЧНЫМ  соусом 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306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КЛАССИЧЕСКИЙ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КОМБО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17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550 г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850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Гренки, луковые кольца, сырные медальоны,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сырно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-чесночный соус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257494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МЕГА   МИКС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1000/100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1600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Колбаски, луковые кольца, гренки,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наггетсы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крылышки,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копченые ребрышки, соусы  BBQ</a:t>
                      </a:r>
                    </a:p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сырно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-чесночный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216437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56250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МИНИ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МИКС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750 г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1350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Сырные медальоны,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наггетсы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сырные  пряди, креветки чесночные,  МИДИИ  КИВИ,          соус 1000 островов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726770"/>
                  </a:ext>
                </a:extLst>
              </a:tr>
              <a:tr h="182928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236119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itchFamily="50" charset="-52"/>
                          <a:cs typeface="ALS Sector Regular" pitchFamily="50" charset="-52"/>
                        </a:rPr>
                        <a:t>ПИВНОЙ  </a:t>
                      </a:r>
                      <a:r>
                        <a:rPr lang="ru-RU" sz="1800" b="1" dirty="0" smtClean="0">
                          <a:solidFill>
                            <a:schemeClr val="bg1"/>
                          </a:solidFill>
                          <a:latin typeface="Intro Head B Base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itchFamily="50" charset="-52"/>
                          <a:cs typeface="ALS Sector Regular" pitchFamily="50" charset="-52"/>
                        </a:rPr>
                        <a:t>МИКС </a:t>
                      </a:r>
                      <a:endParaRPr lang="ru-RU" sz="1800" b="0" baseline="0" dirty="0" smtClean="0">
                        <a:solidFill>
                          <a:schemeClr val="bg1"/>
                        </a:solidFill>
                        <a:latin typeface="Intro Head B Base" pitchFamily="50" charset="-52"/>
                        <a:cs typeface="ALS Sector Regular" pitchFamily="50" charset="-52"/>
                      </a:endParaRP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2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500 г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990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Колбаски баварские, вяленая курица, сырные пряди   и  соломка рыбная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76264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901521" y="704949"/>
            <a:ext cx="6039773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ГОРЯЧИЕ</a:t>
            </a:r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 </a:t>
            </a:r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ЗАКУСКИ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2269026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4290113" y="704949"/>
            <a:ext cx="27181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ПАСТА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464556"/>
              </p:ext>
            </p:extLst>
          </p:nvPr>
        </p:nvGraphicFramePr>
        <p:xfrm>
          <a:off x="568401" y="2094553"/>
          <a:ext cx="3100924" cy="781728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62848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ТОМ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ЯМ  С  МОРЕПРОДУКТАМИ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350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419394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Подается  с  рисом  и  перцем  чили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КУРИНЫЙ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СУП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510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домашней  лапшой  и  яйцом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0959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СЫРНЫЙ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КРЕМ-СУП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340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19394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копченой курицей и пармезаном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62848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БОРЩ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  КОПЧЕНЫМИ  РЕБРАМИ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250/80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370 Р</a:t>
                      </a:r>
                      <a:r>
                        <a:rPr lang="ru-RU" sz="1800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</a:t>
                      </a:r>
                      <a:endParaRPr lang="ru-RU" sz="18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419394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Сметаной, луковой  булочкой и чесноком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228627657"/>
                  </a:ext>
                </a:extLst>
              </a:tr>
              <a:tr h="351769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317652734"/>
                  </a:ext>
                </a:extLst>
              </a:tr>
              <a:tr h="62848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ГРИБНОЙ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КРЕМ-СУП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320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915591578"/>
                  </a:ext>
                </a:extLst>
              </a:tr>
              <a:tr h="419394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Из  шампиньонов  с  чесночными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крутонами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746835176"/>
                  </a:ext>
                </a:extLst>
              </a:tr>
              <a:tr h="319378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190681226"/>
                  </a:ext>
                </a:extLst>
              </a:tr>
              <a:tr h="359654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УХА  ИЗ ЛОСОСЯ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60958756"/>
                  </a:ext>
                </a:extLst>
              </a:tr>
              <a:tr h="275805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томатами и  картофелем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0676264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2960013"/>
              </p:ext>
            </p:extLst>
          </p:nvPr>
        </p:nvGraphicFramePr>
        <p:xfrm>
          <a:off x="4143817" y="2089850"/>
          <a:ext cx="3010768" cy="536603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ВОК  С  ТЕЛЯТИНОЙ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</a:t>
                      </a:r>
                      <a:r>
                        <a:rPr lang="ru-RU" sz="152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Лапша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удон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с овощами в тайском соусе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10518">
                <a:tc>
                  <a:txBody>
                    <a:bodyPr/>
                    <a:lstStyle/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СПАГЕТТИ  КАРБОНАРА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350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32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беконом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306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ТАЛЬЯТЕЛЛЕ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  КУРИНЫМ  ФИЛЕ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17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330 г   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Томатами  черри  в сливочном соусе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212221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itchFamily="50" charset="-52"/>
                          <a:cs typeface="ALS Sector Regular" pitchFamily="50" charset="-52"/>
                        </a:rPr>
                        <a:t>ПАСТА  С  КРЕВЕТКАМИ 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itchFamily="50" charset="-52"/>
                          <a:cs typeface="ALS Sector Regular" pitchFamily="50" charset="-52"/>
                        </a:rPr>
                        <a:t>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 г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3664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цукини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в сливочном соусе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7475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702435" y="704949"/>
            <a:ext cx="283285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СУПЫ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558482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8233764"/>
              </p:ext>
            </p:extLst>
          </p:nvPr>
        </p:nvGraphicFramePr>
        <p:xfrm>
          <a:off x="869425" y="2277988"/>
          <a:ext cx="3010768" cy="5604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619581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БУРГЕР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« БЛЭК  АНГУС»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·  400/100</a:t>
                      </a:r>
                      <a:r>
                        <a:rPr lang="ru-RU" sz="1517" b="0" i="0" kern="1200" baseline="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г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 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690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09791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  сочной  котлетой  «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Блэк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  </a:t>
                      </a:r>
                      <a:r>
                        <a:rPr kumimoji="0" lang="ru-RU" sz="1100" b="0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Ангус</a:t>
                      </a: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», сырными  медальонами, беконом,  клюквенным  соусом. Подаем  с  картофельными  дольками  и  сырным  соусом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204011004"/>
                  </a:ext>
                </a:extLst>
              </a:tr>
              <a:tr h="502702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КЛАССИЧЕСКИЙ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ЧИЗБУРГЕР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300/100 г 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48734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говяжьей  котлетой, томатами, огурчиком,  луком  и  сыром  чеддер.  Подаем  с  картофельными  дольками  и  сырным  соусом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552822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  <a:tr h="349507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БУРГЕР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  МРАМОРНОЙ  КОТЛЕТОЙ 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350/100 г 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660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251602079"/>
                  </a:ext>
                </a:extLst>
              </a:tr>
              <a:tr h="222775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перцем 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халапеньо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сыром  чеддер  и  фирменным  соусом.  Подаем  с  картофельными  дольками  и  сырным  соусом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20726770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4754819"/>
              </p:ext>
            </p:extLst>
          </p:nvPr>
        </p:nvGraphicFramePr>
        <p:xfrm>
          <a:off x="4203699" y="2638979"/>
          <a:ext cx="3010768" cy="29732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285852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ВЕНСКИЕ 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ВАФЛИ  С  ЛОСОСЕМ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350 г    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520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С  авокадо,  сыром  Фета,  соусом  манго и  Легким салатом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1234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4235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ВЕНСКИЕ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ВАФЛИ  С  РОСТБИФОМ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И   ЯЙЦОМ   ПАШОТ</a:t>
                      </a:r>
                      <a:endParaRPr lang="ru-RU" sz="18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517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350 г      </a:t>
                      </a:r>
                      <a:r>
                        <a:rPr kumimoji="0" lang="ru-RU" sz="18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550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477140">
                <a:tc>
                  <a:txBody>
                    <a:bodyPr/>
                    <a:lstStyle/>
                    <a:p>
                      <a:pPr marL="0" marR="0" lvl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white"/>
                          </a:solidFill>
                          <a:effectLst/>
                          <a:uLnTx/>
                          <a:uFillTx/>
                          <a:latin typeface="Bronn Rust Light" panose="00000400000000000000" pitchFamily="50" charset="-52"/>
                          <a:ea typeface="+mn-ea"/>
                          <a:cs typeface="ALS Sector Regular" pitchFamily="50" charset="-52"/>
                        </a:rPr>
                        <a:t>С томатами черри, сочным  салатом и пикантным  соусом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545920" y="698697"/>
            <a:ext cx="36577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МОЩНЫЕ </a:t>
            </a:r>
          </a:p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БУРГЕРЫ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93066315"/>
              </p:ext>
            </p:extLst>
          </p:nvPr>
        </p:nvGraphicFramePr>
        <p:xfrm>
          <a:off x="1040376" y="9050626"/>
          <a:ext cx="5762062" cy="617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2062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61707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* СКИДКА</a:t>
                      </a:r>
                      <a:r>
                        <a:rPr lang="ru-RU" sz="1800" b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НА ДАННОЕ  ПРЕДЛОЖЕНИЕ  НЕ  ДЕЙСТВУЕТ</a:t>
                      </a:r>
                      <a:endParaRPr lang="ru-RU" sz="1800" b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Intro Head L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0993520"/>
              </p:ext>
            </p:extLst>
          </p:nvPr>
        </p:nvGraphicFramePr>
        <p:xfrm>
          <a:off x="850005" y="9002332"/>
          <a:ext cx="6142804" cy="713663"/>
        </p:xfrm>
        <a:graphic>
          <a:graphicData uri="http://schemas.openxmlformats.org/drawingml/2006/table">
            <a:tbl>
              <a:tblPr/>
              <a:tblGrid>
                <a:gridCol w="6142804">
                  <a:extLst>
                    <a:ext uri="{9D8B030D-6E8A-4147-A177-3AD203B41FA5}">
                      <a16:colId xmlns="" xmlns:a16="http://schemas.microsoft.com/office/drawing/2014/main" val="1758438729"/>
                    </a:ext>
                  </a:extLst>
                </a:gridCol>
              </a:tblGrid>
              <a:tr h="7136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mpd="sng">
                      <a:solidFill>
                        <a:schemeClr val="bg1"/>
                      </a:solidFill>
                      <a:prstDash val="solid"/>
                    </a:lnL>
                    <a:lnR w="28575" cmpd="sng">
                      <a:solidFill>
                        <a:schemeClr val="bg1"/>
                      </a:solidFill>
                      <a:prstDash val="solid"/>
                    </a:lnR>
                    <a:lnT w="28575" cmpd="sng">
                      <a:solidFill>
                        <a:schemeClr val="bg1"/>
                      </a:solidFill>
                      <a:prstDash val="solid"/>
                    </a:lnT>
                    <a:lnB w="28575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8008912"/>
                  </a:ext>
                </a:extLst>
              </a:tr>
            </a:tbl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3678059" y="698697"/>
            <a:ext cx="4026079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ВЕНСКИЕ </a:t>
            </a:r>
          </a:p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ВАФЛИ</a:t>
            </a:r>
          </a:p>
        </p:txBody>
      </p:sp>
    </p:spTree>
    <p:extLst>
      <p:ext uri="{BB962C8B-B14F-4D97-AF65-F5344CB8AC3E}">
        <p14:creationId xmlns:p14="http://schemas.microsoft.com/office/powerpoint/2010/main" val="30188100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3795127"/>
              </p:ext>
            </p:extLst>
          </p:nvPr>
        </p:nvGraphicFramePr>
        <p:xfrm>
          <a:off x="1040376" y="9050626"/>
          <a:ext cx="5762062" cy="61707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62062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61707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* СКИДКА</a:t>
                      </a:r>
                      <a:r>
                        <a:rPr lang="ru-RU" sz="1800" b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НА ДАННОЕ  ПРЕДЛОЖЕНИЕ  НЕ  ДЕЙСТВУЕТ</a:t>
                      </a:r>
                      <a:endParaRPr lang="ru-RU" sz="1800" b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latin typeface="Intro Head L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48215596"/>
              </p:ext>
            </p:extLst>
          </p:nvPr>
        </p:nvGraphicFramePr>
        <p:xfrm>
          <a:off x="850005" y="9002332"/>
          <a:ext cx="6142804" cy="713663"/>
        </p:xfrm>
        <a:graphic>
          <a:graphicData uri="http://schemas.openxmlformats.org/drawingml/2006/table">
            <a:tbl>
              <a:tblPr/>
              <a:tblGrid>
                <a:gridCol w="6142804">
                  <a:extLst>
                    <a:ext uri="{9D8B030D-6E8A-4147-A177-3AD203B41FA5}">
                      <a16:colId xmlns="" xmlns:a16="http://schemas.microsoft.com/office/drawing/2014/main" val="1758438729"/>
                    </a:ext>
                  </a:extLst>
                </a:gridCol>
              </a:tblGrid>
              <a:tr h="713663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>
                    <a:lnL w="28575" cmpd="sng">
                      <a:solidFill>
                        <a:schemeClr val="bg1"/>
                      </a:solidFill>
                      <a:prstDash val="solid"/>
                    </a:lnL>
                    <a:lnR w="28575" cmpd="sng">
                      <a:solidFill>
                        <a:schemeClr val="bg1"/>
                      </a:solidFill>
                      <a:prstDash val="solid"/>
                    </a:lnR>
                    <a:lnT w="28575" cmpd="sng">
                      <a:solidFill>
                        <a:schemeClr val="bg1"/>
                      </a:solidFill>
                      <a:prstDash val="solid"/>
                    </a:lnT>
                    <a:lnB w="28575" cmpd="sng">
                      <a:solidFill>
                        <a:schemeClr val="bg1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="" xmlns:a16="http://schemas.microsoft.com/office/drawing/2014/main" val="1648008912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4153488" y="704948"/>
            <a:ext cx="2991426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НЕЖНЫЕ</a:t>
            </a:r>
          </a:p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РАВИОЛИ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9835209"/>
              </p:ext>
            </p:extLst>
          </p:nvPr>
        </p:nvGraphicFramePr>
        <p:xfrm>
          <a:off x="568400" y="2627075"/>
          <a:ext cx="3100924" cy="55432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00924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66152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МАНТЫ  С  ГОВЯДИНОЙ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  ЛУКОМ 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240/50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260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61877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2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шт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с  соусом  на  выбор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8263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МАНТЫ</a:t>
                      </a: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С  КУРИЦЕЙ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И  КАРТОФЕЛЕМ </a:t>
                      </a:r>
                    </a:p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240/50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230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55108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2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шт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с  соусом  на  выбор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60230500"/>
                  </a:ext>
                </a:extLst>
              </a:tr>
              <a:tr h="329783">
                <a:tc>
                  <a:txBody>
                    <a:bodyPr/>
                    <a:lstStyle/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093750029"/>
                  </a:ext>
                </a:extLst>
              </a:tr>
              <a:tr h="409596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СОЧНАЯ   ДЮЖИНА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на  компанию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1450/150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1350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778195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 состав  дюжины  входят:  манты  с  говядиной  и  луком  6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шт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,  манты  с  курицей  и  картофелем  6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шт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  и  три  соуса  на  выбор</a:t>
                      </a:r>
                    </a:p>
                    <a:p>
                      <a:pPr algn="ctr"/>
                      <a:endParaRPr lang="ru-RU" sz="1100" b="0" baseline="0" dirty="0" smtClean="0">
                        <a:solidFill>
                          <a:schemeClr val="bg1"/>
                        </a:solidFill>
                        <a:latin typeface="Bronn Rust Light" panose="000004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  <a:tr h="360123">
                <a:tc>
                  <a:txBody>
                    <a:bodyPr/>
                    <a:lstStyle/>
                    <a:p>
                      <a:pPr marL="0" marR="0" indent="0" algn="ctr" defTabSz="770382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b="0" dirty="0" smtClean="0">
                          <a:solidFill>
                            <a:schemeClr val="bg1"/>
                          </a:solidFill>
                          <a:latin typeface="Bronn Rust" panose="00000500000000000000" pitchFamily="50" charset="-52"/>
                          <a:cs typeface="ALS Sector Regular" pitchFamily="50" charset="-52"/>
                        </a:rPr>
                        <a:t>Соус</a:t>
                      </a:r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" panose="00000500000000000000" pitchFamily="50" charset="-52"/>
                          <a:cs typeface="ALS Sector Regular" pitchFamily="50" charset="-52"/>
                        </a:rPr>
                        <a:t>ы  на  выбор:  Сметана, Сливочно-чесночный, </a:t>
                      </a:r>
                      <a:r>
                        <a:rPr lang="ru-RU" sz="1100" b="0" baseline="0" dirty="0" err="1" smtClean="0">
                          <a:solidFill>
                            <a:schemeClr val="bg1"/>
                          </a:solidFill>
                          <a:latin typeface="Bronn Rust" panose="00000500000000000000" pitchFamily="50" charset="-52"/>
                          <a:cs typeface="ALS Sector Regular" pitchFamily="50" charset="-52"/>
                        </a:rPr>
                        <a:t>Сацебели</a:t>
                      </a:r>
                      <a:endParaRPr lang="ru-RU" sz="1100" b="0" dirty="0" smtClean="0">
                        <a:solidFill>
                          <a:schemeClr val="bg1"/>
                        </a:solidFill>
                        <a:latin typeface="Bronn Rust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3450970049"/>
                  </a:ext>
                </a:extLst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75031703"/>
              </p:ext>
            </p:extLst>
          </p:nvPr>
        </p:nvGraphicFramePr>
        <p:xfrm>
          <a:off x="4143817" y="2627075"/>
          <a:ext cx="3010768" cy="288007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10768">
                  <a:extLst>
                    <a:ext uri="{9D8B030D-6E8A-4147-A177-3AD203B41FA5}">
                      <a16:colId xmlns="" xmlns:a16="http://schemas.microsoft.com/office/drawing/2014/main" val="3745126634"/>
                    </a:ext>
                  </a:extLst>
                </a:gridCol>
              </a:tblGrid>
              <a:tr h="378191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РАВИОЛИ</a:t>
                      </a:r>
                      <a:endParaRPr lang="ru-RU" sz="1800" b="0" baseline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С  НЕЖНОЙ  КУРОЧКОЙ </a:t>
                      </a:r>
                    </a:p>
                    <a:p>
                      <a:pPr algn="ctr"/>
                      <a:r>
                        <a:rPr lang="ru-RU" sz="1800" b="0" baseline="0" dirty="0" smtClean="0">
                          <a:solidFill>
                            <a:schemeClr val="bg1"/>
                          </a:solidFill>
                          <a:latin typeface="Intro Head B Base" panose="00000500000000000000" pitchFamily="50" charset="-52"/>
                          <a:cs typeface="ALS Sector Regular" pitchFamily="50" charset="-52"/>
                        </a:rPr>
                        <a:t>   </a:t>
                      </a:r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390 Р</a:t>
                      </a:r>
                      <a:endParaRPr lang="ru-RU" sz="2000" b="0" i="0" kern="1200" dirty="0" smtClean="0">
                        <a:solidFill>
                          <a:schemeClr val="lt1"/>
                        </a:solidFill>
                        <a:effectLst/>
                        <a:latin typeface="Intro Head B Base" panose="00000500000000000000" pitchFamily="50" charset="-52"/>
                        <a:ea typeface="+mn-ea"/>
                        <a:cs typeface="+mn-cs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84332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в  сливочном  соусе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78306">
                <a:tc>
                  <a:txBody>
                    <a:bodyPr/>
                    <a:lstStyle/>
                    <a:p>
                      <a:endParaRPr lang="ru-RU" sz="1600" b="0" dirty="0" smtClean="0">
                        <a:solidFill>
                          <a:schemeClr val="bg1"/>
                        </a:solidFill>
                        <a:latin typeface="Intro Head B Base" panose="00000500000000000000" pitchFamily="50" charset="-52"/>
                        <a:cs typeface="ALS Sector Regular" pitchFamily="50" charset="-52"/>
                      </a:endParaRP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417958">
                <a:tc>
                  <a:txBody>
                    <a:bodyPr/>
                    <a:lstStyle/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itchFamily="50" charset="-52"/>
                          <a:cs typeface="ALS Sector Regular" pitchFamily="50" charset="-52"/>
                        </a:rPr>
                        <a:t>РАВИОЛИ </a:t>
                      </a:r>
                    </a:p>
                    <a:p>
                      <a:pPr algn="ctr"/>
                      <a:r>
                        <a:rPr lang="ru-RU" sz="1800" b="0" dirty="0" smtClean="0">
                          <a:solidFill>
                            <a:schemeClr val="bg1"/>
                          </a:solidFill>
                          <a:latin typeface="Intro Head B Base" pitchFamily="50" charset="-52"/>
                          <a:cs typeface="ALS Sector Regular" pitchFamily="50" charset="-52"/>
                        </a:rPr>
                        <a:t>С  ТИГРОВОЙ  КРЕВЕТКОЙ</a:t>
                      </a:r>
                    </a:p>
                    <a:p>
                      <a:pPr algn="ctr"/>
                      <a:r>
                        <a:rPr lang="ru-RU" sz="1517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·  250 г  </a:t>
                      </a:r>
                      <a:r>
                        <a:rPr lang="ru-RU" sz="1800" b="0" i="0" kern="1200" dirty="0" smtClean="0">
                          <a:solidFill>
                            <a:schemeClr val="lt1"/>
                          </a:solidFill>
                          <a:effectLst/>
                          <a:latin typeface="Intro Head B Base" panose="00000500000000000000" pitchFamily="50" charset="-52"/>
                          <a:ea typeface="+mn-ea"/>
                          <a:cs typeface="+mn-cs"/>
                        </a:rPr>
                        <a:t>450 Р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23664">
                <a:tc>
                  <a:txBody>
                    <a:bodyPr/>
                    <a:lstStyle/>
                    <a:p>
                      <a:pPr algn="ctr"/>
                      <a:r>
                        <a:rPr lang="ru-RU" sz="1100" b="0" baseline="0" dirty="0" smtClean="0">
                          <a:solidFill>
                            <a:schemeClr val="bg1"/>
                          </a:solidFill>
                          <a:latin typeface="Bronn Rust Light" panose="00000400000000000000" pitchFamily="50" charset="-52"/>
                          <a:cs typeface="ALS Sector Regular" pitchFamily="50" charset="-52"/>
                        </a:rPr>
                        <a:t>и  кремом  из  цыпленка  под  сливочным  соусом </a:t>
                      </a:r>
                    </a:p>
                  </a:txBody>
                  <a:tcPr marL="92675" marR="92675" marT="46338" marB="46338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919453423"/>
                  </a:ext>
                </a:extLst>
              </a:tr>
            </a:tbl>
          </a:graphicData>
        </a:graphic>
      </p:graphicFrame>
      <p:sp>
        <p:nvSpPr>
          <p:cNvPr id="13" name="Прямоугольник 12"/>
          <p:cNvSpPr/>
          <p:nvPr/>
        </p:nvSpPr>
        <p:spPr>
          <a:xfrm>
            <a:off x="702435" y="704949"/>
            <a:ext cx="283285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СОЧНЫЕ</a:t>
            </a:r>
          </a:p>
          <a:p>
            <a:pPr algn="ctr"/>
            <a:r>
              <a:rPr lang="ru-RU" sz="4000" u="sng" dirty="0" smtClean="0">
                <a:solidFill>
                  <a:schemeClr val="bg1"/>
                </a:solidFill>
                <a:latin typeface="Muller ExtraBold" pitchFamily="50" charset="-52"/>
                <a:cs typeface="ALS Sector Regular" pitchFamily="50" charset="-52"/>
              </a:rPr>
              <a:t>МАНТЫ</a:t>
            </a:r>
            <a:endParaRPr lang="ru-RU" sz="4000" u="sng" dirty="0">
              <a:solidFill>
                <a:schemeClr val="bg1"/>
              </a:solidFill>
              <a:latin typeface="Muller ExtraBold" pitchFamily="50" charset="-52"/>
              <a:cs typeface="ALS Sector Regular" pitchFamily="50" charset="-52"/>
            </a:endParaRPr>
          </a:p>
        </p:txBody>
      </p:sp>
    </p:spTree>
    <p:extLst>
      <p:ext uri="{BB962C8B-B14F-4D97-AF65-F5344CB8AC3E}">
        <p14:creationId xmlns:p14="http://schemas.microsoft.com/office/powerpoint/2010/main" val="1466772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43514</TotalTime>
  <Words>4294</Words>
  <Application>Microsoft Office PowerPoint</Application>
  <PresentationFormat>Произвольный</PresentationFormat>
  <Paragraphs>827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10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9" baseType="lpstr">
      <vt:lpstr>Arial</vt:lpstr>
      <vt:lpstr>Bronn Rust Light</vt:lpstr>
      <vt:lpstr>Muller ExtraBold</vt:lpstr>
      <vt:lpstr>Calibri Light</vt:lpstr>
      <vt:lpstr>Intro Head B Base</vt:lpstr>
      <vt:lpstr>ALS Sector Regular</vt:lpstr>
      <vt:lpstr>Rupster Script Free</vt:lpstr>
      <vt:lpstr>Calibri</vt:lpstr>
      <vt:lpstr>Intro Head L Base</vt:lpstr>
      <vt:lpstr>Bronn Rust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Designer</dc:creator>
  <cp:lastModifiedBy>екатерина Кичигина</cp:lastModifiedBy>
  <cp:revision>819</cp:revision>
  <dcterms:created xsi:type="dcterms:W3CDTF">2020-12-06T07:09:27Z</dcterms:created>
  <dcterms:modified xsi:type="dcterms:W3CDTF">2024-03-21T10:56:44Z</dcterms:modified>
</cp:coreProperties>
</file>